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sldIdLst>
    <p:sldId id="256" r:id="rId5"/>
    <p:sldId id="264" r:id="rId6"/>
    <p:sldId id="257" r:id="rId7"/>
    <p:sldId id="267" r:id="rId8"/>
    <p:sldId id="268" r:id="rId9"/>
    <p:sldId id="275" r:id="rId10"/>
    <p:sldId id="278" r:id="rId11"/>
    <p:sldId id="279" r:id="rId12"/>
    <p:sldId id="280" r:id="rId13"/>
    <p:sldId id="281" r:id="rId14"/>
    <p:sldId id="282" r:id="rId15"/>
    <p:sldId id="269" r:id="rId16"/>
    <p:sldId id="272" r:id="rId17"/>
    <p:sldId id="271" r:id="rId18"/>
    <p:sldId id="273" r:id="rId19"/>
    <p:sldId id="274" r:id="rId20"/>
    <p:sldId id="258" r:id="rId21"/>
    <p:sldId id="283" r:id="rId22"/>
    <p:sldId id="284" r:id="rId23"/>
    <p:sldId id="285" r:id="rId24"/>
    <p:sldId id="259" r:id="rId25"/>
    <p:sldId id="287" r:id="rId26"/>
    <p:sldId id="288" r:id="rId27"/>
    <p:sldId id="293" r:id="rId28"/>
    <p:sldId id="292" r:id="rId29"/>
    <p:sldId id="289" r:id="rId30"/>
    <p:sldId id="290" r:id="rId31"/>
    <p:sldId id="265" r:id="rId32"/>
    <p:sldId id="266" r:id="rId33"/>
    <p:sldId id="291" r:id="rId34"/>
    <p:sldId id="262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A86D5F-421F-F742-06DD-10DC8E36F70A}" v="283" dt="2021-01-11T18:51:05.159"/>
    <p1510:client id="{84AF8970-DDD7-BEBB-6FA5-90AB8A924018}" v="855" dt="2021-01-11T18:42:18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3B8E9C-B0D0-4D50-8A22-94FBD0195E89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C196765-E0CF-4356-B51D-4789A783F883}">
      <dgm:prSet/>
      <dgm:spPr/>
      <dgm:t>
        <a:bodyPr/>
        <a:lstStyle/>
        <a:p>
          <a:r>
            <a:rPr lang="en-US"/>
            <a:t>We decided to take this subject as if it were a challenge.</a:t>
          </a:r>
        </a:p>
      </dgm:t>
    </dgm:pt>
    <dgm:pt modelId="{3304761C-263C-4408-941D-97BF85A957DB}" type="parTrans" cxnId="{E9498F8A-618B-4258-B17F-61EA61A29137}">
      <dgm:prSet/>
      <dgm:spPr/>
      <dgm:t>
        <a:bodyPr/>
        <a:lstStyle/>
        <a:p>
          <a:endParaRPr lang="en-US"/>
        </a:p>
      </dgm:t>
    </dgm:pt>
    <dgm:pt modelId="{305EE51E-943C-4C43-8B8F-2A0EBBC65CE7}" type="sibTrans" cxnId="{E9498F8A-618B-4258-B17F-61EA61A29137}">
      <dgm:prSet/>
      <dgm:spPr/>
      <dgm:t>
        <a:bodyPr/>
        <a:lstStyle/>
        <a:p>
          <a:endParaRPr lang="en-US"/>
        </a:p>
      </dgm:t>
    </dgm:pt>
    <dgm:pt modelId="{112413F6-7C16-48FC-852A-5A0E16A08E08}">
      <dgm:prSet/>
      <dgm:spPr/>
      <dgm:t>
        <a:bodyPr/>
        <a:lstStyle/>
        <a:p>
          <a:r>
            <a:rPr lang="en-US"/>
            <a:t>We want greater equity in household safety. That our product can be used the most would make us very proud.</a:t>
          </a:r>
        </a:p>
      </dgm:t>
    </dgm:pt>
    <dgm:pt modelId="{0770E7A6-87E7-433A-8038-16FFE0844BCF}" type="parTrans" cxnId="{48DBDB54-15B9-427A-8A52-E53C4031B738}">
      <dgm:prSet/>
      <dgm:spPr/>
      <dgm:t>
        <a:bodyPr/>
        <a:lstStyle/>
        <a:p>
          <a:endParaRPr lang="en-US"/>
        </a:p>
      </dgm:t>
    </dgm:pt>
    <dgm:pt modelId="{BCA1ADE2-2CBA-4F43-9672-4A8E68D21E07}" type="sibTrans" cxnId="{48DBDB54-15B9-427A-8A52-E53C4031B738}">
      <dgm:prSet/>
      <dgm:spPr/>
      <dgm:t>
        <a:bodyPr/>
        <a:lstStyle/>
        <a:p>
          <a:endParaRPr lang="en-US"/>
        </a:p>
      </dgm:t>
    </dgm:pt>
    <dgm:pt modelId="{D56C7473-D98A-4E31-9286-49C57D1E2324}">
      <dgm:prSet/>
      <dgm:spPr/>
      <dgm:t>
        <a:bodyPr/>
        <a:lstStyle/>
        <a:p>
          <a:r>
            <a:rPr lang="en-US"/>
            <a:t>Moreover, the real challenge for us is to introduce the fingerprint reader with the lock. Because for us this is a very complex task to achieve in an IoT project.</a:t>
          </a:r>
        </a:p>
      </dgm:t>
    </dgm:pt>
    <dgm:pt modelId="{ADAC6D17-DAC1-49EE-A91C-793B458FB189}" type="parTrans" cxnId="{A0F794C1-59CA-4936-92FD-EF67289A5ABA}">
      <dgm:prSet/>
      <dgm:spPr/>
      <dgm:t>
        <a:bodyPr/>
        <a:lstStyle/>
        <a:p>
          <a:endParaRPr lang="en-US"/>
        </a:p>
      </dgm:t>
    </dgm:pt>
    <dgm:pt modelId="{B40E5466-DB7B-41C4-B761-EC7BD3627DFD}" type="sibTrans" cxnId="{A0F794C1-59CA-4936-92FD-EF67289A5ABA}">
      <dgm:prSet/>
      <dgm:spPr/>
      <dgm:t>
        <a:bodyPr/>
        <a:lstStyle/>
        <a:p>
          <a:endParaRPr lang="en-US"/>
        </a:p>
      </dgm:t>
    </dgm:pt>
    <dgm:pt modelId="{2B537945-F848-4162-A9CC-9251564739A6}">
      <dgm:prSet/>
      <dgm:spPr/>
      <dgm:t>
        <a:bodyPr/>
        <a:lstStyle/>
        <a:p>
          <a:r>
            <a:rPr lang="en-US" dirty="0"/>
            <a:t>Moreover, we really wanted to carry out this project because it could represent a first model with points of improvement and a better budget for our own personal use.</a:t>
          </a:r>
        </a:p>
      </dgm:t>
    </dgm:pt>
    <dgm:pt modelId="{C86B9EE8-580E-4901-884B-74A6A7A693EF}" type="parTrans" cxnId="{178E99B2-955E-49BE-B83B-86999CBDEED0}">
      <dgm:prSet/>
      <dgm:spPr/>
      <dgm:t>
        <a:bodyPr/>
        <a:lstStyle/>
        <a:p>
          <a:endParaRPr lang="en-US"/>
        </a:p>
      </dgm:t>
    </dgm:pt>
    <dgm:pt modelId="{7945C3B0-4EBF-4BF3-949D-B3C42CADD746}" type="sibTrans" cxnId="{178E99B2-955E-49BE-B83B-86999CBDEED0}">
      <dgm:prSet/>
      <dgm:spPr/>
      <dgm:t>
        <a:bodyPr/>
        <a:lstStyle/>
        <a:p>
          <a:endParaRPr lang="en-US"/>
        </a:p>
      </dgm:t>
    </dgm:pt>
    <dgm:pt modelId="{18DC73C4-DECE-491C-8F95-214F9B926BB6}">
      <dgm:prSet/>
      <dgm:spPr/>
      <dgm:t>
        <a:bodyPr/>
        <a:lstStyle/>
        <a:p>
          <a:r>
            <a:rPr lang="en-US"/>
            <a:t>No more need to have a key pair to access a certain door is really great in our opinion. </a:t>
          </a:r>
        </a:p>
      </dgm:t>
    </dgm:pt>
    <dgm:pt modelId="{51FD3CA1-FA17-47D5-B47A-E77A05E8F515}" type="parTrans" cxnId="{3FCE8830-B180-46BD-BAFE-F028D6E37261}">
      <dgm:prSet/>
      <dgm:spPr/>
      <dgm:t>
        <a:bodyPr/>
        <a:lstStyle/>
        <a:p>
          <a:endParaRPr lang="en-US"/>
        </a:p>
      </dgm:t>
    </dgm:pt>
    <dgm:pt modelId="{D0C65D6E-3955-434C-B6D3-1A23906415A7}" type="sibTrans" cxnId="{3FCE8830-B180-46BD-BAFE-F028D6E37261}">
      <dgm:prSet/>
      <dgm:spPr/>
      <dgm:t>
        <a:bodyPr/>
        <a:lstStyle/>
        <a:p>
          <a:endParaRPr lang="en-US"/>
        </a:p>
      </dgm:t>
    </dgm:pt>
    <dgm:pt modelId="{EAF63312-8581-43D2-8BE2-0BEFEA9CA134}" type="pres">
      <dgm:prSet presAssocID="{DF3B8E9C-B0D0-4D50-8A22-94FBD0195E89}" presName="outerComposite" presStyleCnt="0">
        <dgm:presLayoutVars>
          <dgm:chMax val="5"/>
          <dgm:dir/>
          <dgm:resizeHandles val="exact"/>
        </dgm:presLayoutVars>
      </dgm:prSet>
      <dgm:spPr/>
    </dgm:pt>
    <dgm:pt modelId="{86D17B60-C20A-4846-BDDA-3000376287A3}" type="pres">
      <dgm:prSet presAssocID="{DF3B8E9C-B0D0-4D50-8A22-94FBD0195E89}" presName="dummyMaxCanvas" presStyleCnt="0">
        <dgm:presLayoutVars/>
      </dgm:prSet>
      <dgm:spPr/>
    </dgm:pt>
    <dgm:pt modelId="{0BAF08C0-7293-407F-A1FC-E9347D06D847}" type="pres">
      <dgm:prSet presAssocID="{DF3B8E9C-B0D0-4D50-8A22-94FBD0195E89}" presName="FiveNodes_1" presStyleLbl="node1" presStyleIdx="0" presStyleCnt="5">
        <dgm:presLayoutVars>
          <dgm:bulletEnabled val="1"/>
        </dgm:presLayoutVars>
      </dgm:prSet>
      <dgm:spPr/>
    </dgm:pt>
    <dgm:pt modelId="{9D616EAA-AAA9-4577-BAA3-8B1AAEB6A76F}" type="pres">
      <dgm:prSet presAssocID="{DF3B8E9C-B0D0-4D50-8A22-94FBD0195E89}" presName="FiveNodes_2" presStyleLbl="node1" presStyleIdx="1" presStyleCnt="5">
        <dgm:presLayoutVars>
          <dgm:bulletEnabled val="1"/>
        </dgm:presLayoutVars>
      </dgm:prSet>
      <dgm:spPr/>
    </dgm:pt>
    <dgm:pt modelId="{C2AE4A22-121E-4D14-9551-44856AAE5A72}" type="pres">
      <dgm:prSet presAssocID="{DF3B8E9C-B0D0-4D50-8A22-94FBD0195E89}" presName="FiveNodes_3" presStyleLbl="node1" presStyleIdx="2" presStyleCnt="5">
        <dgm:presLayoutVars>
          <dgm:bulletEnabled val="1"/>
        </dgm:presLayoutVars>
      </dgm:prSet>
      <dgm:spPr/>
    </dgm:pt>
    <dgm:pt modelId="{E3D2E462-1353-4EE3-B2D8-984065E288AD}" type="pres">
      <dgm:prSet presAssocID="{DF3B8E9C-B0D0-4D50-8A22-94FBD0195E89}" presName="FiveNodes_4" presStyleLbl="node1" presStyleIdx="3" presStyleCnt="5">
        <dgm:presLayoutVars>
          <dgm:bulletEnabled val="1"/>
        </dgm:presLayoutVars>
      </dgm:prSet>
      <dgm:spPr/>
    </dgm:pt>
    <dgm:pt modelId="{75F9210F-D560-4831-B650-0821B4A60AAF}" type="pres">
      <dgm:prSet presAssocID="{DF3B8E9C-B0D0-4D50-8A22-94FBD0195E89}" presName="FiveNodes_5" presStyleLbl="node1" presStyleIdx="4" presStyleCnt="5">
        <dgm:presLayoutVars>
          <dgm:bulletEnabled val="1"/>
        </dgm:presLayoutVars>
      </dgm:prSet>
      <dgm:spPr/>
    </dgm:pt>
    <dgm:pt modelId="{4BAF0735-65C2-4977-BB8F-779E8D9EF831}" type="pres">
      <dgm:prSet presAssocID="{DF3B8E9C-B0D0-4D50-8A22-94FBD0195E89}" presName="FiveConn_1-2" presStyleLbl="fgAccFollowNode1" presStyleIdx="0" presStyleCnt="4">
        <dgm:presLayoutVars>
          <dgm:bulletEnabled val="1"/>
        </dgm:presLayoutVars>
      </dgm:prSet>
      <dgm:spPr/>
    </dgm:pt>
    <dgm:pt modelId="{18AB0056-5B98-4D5E-94F6-888EF7E1B9A1}" type="pres">
      <dgm:prSet presAssocID="{DF3B8E9C-B0D0-4D50-8A22-94FBD0195E89}" presName="FiveConn_2-3" presStyleLbl="fgAccFollowNode1" presStyleIdx="1" presStyleCnt="4">
        <dgm:presLayoutVars>
          <dgm:bulletEnabled val="1"/>
        </dgm:presLayoutVars>
      </dgm:prSet>
      <dgm:spPr/>
    </dgm:pt>
    <dgm:pt modelId="{8F9FA895-0493-4E0C-A2C7-350F0A227DC0}" type="pres">
      <dgm:prSet presAssocID="{DF3B8E9C-B0D0-4D50-8A22-94FBD0195E89}" presName="FiveConn_3-4" presStyleLbl="fgAccFollowNode1" presStyleIdx="2" presStyleCnt="4">
        <dgm:presLayoutVars>
          <dgm:bulletEnabled val="1"/>
        </dgm:presLayoutVars>
      </dgm:prSet>
      <dgm:spPr/>
    </dgm:pt>
    <dgm:pt modelId="{919146B6-FA3C-414F-896C-9D43B0FBD321}" type="pres">
      <dgm:prSet presAssocID="{DF3B8E9C-B0D0-4D50-8A22-94FBD0195E89}" presName="FiveConn_4-5" presStyleLbl="fgAccFollowNode1" presStyleIdx="3" presStyleCnt="4">
        <dgm:presLayoutVars>
          <dgm:bulletEnabled val="1"/>
        </dgm:presLayoutVars>
      </dgm:prSet>
      <dgm:spPr/>
    </dgm:pt>
    <dgm:pt modelId="{68E86985-C7EA-46D7-B523-6A145A509BF8}" type="pres">
      <dgm:prSet presAssocID="{DF3B8E9C-B0D0-4D50-8A22-94FBD0195E89}" presName="FiveNodes_1_text" presStyleLbl="node1" presStyleIdx="4" presStyleCnt="5">
        <dgm:presLayoutVars>
          <dgm:bulletEnabled val="1"/>
        </dgm:presLayoutVars>
      </dgm:prSet>
      <dgm:spPr/>
    </dgm:pt>
    <dgm:pt modelId="{0331C8E9-32C8-4D27-9857-B85E5DD94FE7}" type="pres">
      <dgm:prSet presAssocID="{DF3B8E9C-B0D0-4D50-8A22-94FBD0195E89}" presName="FiveNodes_2_text" presStyleLbl="node1" presStyleIdx="4" presStyleCnt="5">
        <dgm:presLayoutVars>
          <dgm:bulletEnabled val="1"/>
        </dgm:presLayoutVars>
      </dgm:prSet>
      <dgm:spPr/>
    </dgm:pt>
    <dgm:pt modelId="{D888A855-C1EC-4102-AD3A-3BC40518DD6B}" type="pres">
      <dgm:prSet presAssocID="{DF3B8E9C-B0D0-4D50-8A22-94FBD0195E89}" presName="FiveNodes_3_text" presStyleLbl="node1" presStyleIdx="4" presStyleCnt="5">
        <dgm:presLayoutVars>
          <dgm:bulletEnabled val="1"/>
        </dgm:presLayoutVars>
      </dgm:prSet>
      <dgm:spPr/>
    </dgm:pt>
    <dgm:pt modelId="{1E9DB7FF-9F25-43C8-B0BB-402877615B22}" type="pres">
      <dgm:prSet presAssocID="{DF3B8E9C-B0D0-4D50-8A22-94FBD0195E89}" presName="FiveNodes_4_text" presStyleLbl="node1" presStyleIdx="4" presStyleCnt="5">
        <dgm:presLayoutVars>
          <dgm:bulletEnabled val="1"/>
        </dgm:presLayoutVars>
      </dgm:prSet>
      <dgm:spPr/>
    </dgm:pt>
    <dgm:pt modelId="{17070AE7-B378-4A7D-A659-A08A6985A88E}" type="pres">
      <dgm:prSet presAssocID="{DF3B8E9C-B0D0-4D50-8A22-94FBD0195E89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1D00802-D974-4EB0-9962-D594013DC88E}" type="presOf" srcId="{CC196765-E0CF-4356-B51D-4789A783F883}" destId="{68E86985-C7EA-46D7-B523-6A145A509BF8}" srcOrd="1" destOrd="0" presId="urn:microsoft.com/office/officeart/2005/8/layout/vProcess5"/>
    <dgm:cxn modelId="{9E5D3C06-897A-44A7-9CDD-384B9505AD75}" type="presOf" srcId="{18DC73C4-DECE-491C-8F95-214F9B926BB6}" destId="{75F9210F-D560-4831-B650-0821B4A60AAF}" srcOrd="0" destOrd="0" presId="urn:microsoft.com/office/officeart/2005/8/layout/vProcess5"/>
    <dgm:cxn modelId="{D0232527-E78A-47F7-BED4-181D7F22BA0E}" type="presOf" srcId="{B40E5466-DB7B-41C4-B761-EC7BD3627DFD}" destId="{8F9FA895-0493-4E0C-A2C7-350F0A227DC0}" srcOrd="0" destOrd="0" presId="urn:microsoft.com/office/officeart/2005/8/layout/vProcess5"/>
    <dgm:cxn modelId="{3FCE8830-B180-46BD-BAFE-F028D6E37261}" srcId="{DF3B8E9C-B0D0-4D50-8A22-94FBD0195E89}" destId="{18DC73C4-DECE-491C-8F95-214F9B926BB6}" srcOrd="4" destOrd="0" parTransId="{51FD3CA1-FA17-47D5-B47A-E77A05E8F515}" sibTransId="{D0C65D6E-3955-434C-B6D3-1A23906415A7}"/>
    <dgm:cxn modelId="{77875641-6E22-4527-A125-8929FC01633B}" type="presOf" srcId="{D56C7473-D98A-4E31-9286-49C57D1E2324}" destId="{C2AE4A22-121E-4D14-9551-44856AAE5A72}" srcOrd="0" destOrd="0" presId="urn:microsoft.com/office/officeart/2005/8/layout/vProcess5"/>
    <dgm:cxn modelId="{03325A43-D62C-4B47-8A87-9520C56DBB90}" type="presOf" srcId="{2B537945-F848-4162-A9CC-9251564739A6}" destId="{E3D2E462-1353-4EE3-B2D8-984065E288AD}" srcOrd="0" destOrd="0" presId="urn:microsoft.com/office/officeart/2005/8/layout/vProcess5"/>
    <dgm:cxn modelId="{48DBDB54-15B9-427A-8A52-E53C4031B738}" srcId="{DF3B8E9C-B0D0-4D50-8A22-94FBD0195E89}" destId="{112413F6-7C16-48FC-852A-5A0E16A08E08}" srcOrd="1" destOrd="0" parTransId="{0770E7A6-87E7-433A-8038-16FFE0844BCF}" sibTransId="{BCA1ADE2-2CBA-4F43-9672-4A8E68D21E07}"/>
    <dgm:cxn modelId="{88DCD155-8531-43F1-A420-4B3AF26513C6}" type="presOf" srcId="{18DC73C4-DECE-491C-8F95-214F9B926BB6}" destId="{17070AE7-B378-4A7D-A659-A08A6985A88E}" srcOrd="1" destOrd="0" presId="urn:microsoft.com/office/officeart/2005/8/layout/vProcess5"/>
    <dgm:cxn modelId="{7D1A8659-A4C3-4738-A93A-95EA239141A2}" type="presOf" srcId="{CC196765-E0CF-4356-B51D-4789A783F883}" destId="{0BAF08C0-7293-407F-A1FC-E9347D06D847}" srcOrd="0" destOrd="0" presId="urn:microsoft.com/office/officeart/2005/8/layout/vProcess5"/>
    <dgm:cxn modelId="{E9498F8A-618B-4258-B17F-61EA61A29137}" srcId="{DF3B8E9C-B0D0-4D50-8A22-94FBD0195E89}" destId="{CC196765-E0CF-4356-B51D-4789A783F883}" srcOrd="0" destOrd="0" parTransId="{3304761C-263C-4408-941D-97BF85A957DB}" sibTransId="{305EE51E-943C-4C43-8B8F-2A0EBBC65CE7}"/>
    <dgm:cxn modelId="{9759B893-9A3E-42B0-A07E-34C42A820E5A}" type="presOf" srcId="{D56C7473-D98A-4E31-9286-49C57D1E2324}" destId="{D888A855-C1EC-4102-AD3A-3BC40518DD6B}" srcOrd="1" destOrd="0" presId="urn:microsoft.com/office/officeart/2005/8/layout/vProcess5"/>
    <dgm:cxn modelId="{C979D0A1-9F94-4233-8C2C-3B34F367C783}" type="presOf" srcId="{7945C3B0-4EBF-4BF3-949D-B3C42CADD746}" destId="{919146B6-FA3C-414F-896C-9D43B0FBD321}" srcOrd="0" destOrd="0" presId="urn:microsoft.com/office/officeart/2005/8/layout/vProcess5"/>
    <dgm:cxn modelId="{4966F3AB-271F-4EEF-BCA9-B83EF94F1D03}" type="presOf" srcId="{112413F6-7C16-48FC-852A-5A0E16A08E08}" destId="{0331C8E9-32C8-4D27-9857-B85E5DD94FE7}" srcOrd="1" destOrd="0" presId="urn:microsoft.com/office/officeart/2005/8/layout/vProcess5"/>
    <dgm:cxn modelId="{178E99B2-955E-49BE-B83B-86999CBDEED0}" srcId="{DF3B8E9C-B0D0-4D50-8A22-94FBD0195E89}" destId="{2B537945-F848-4162-A9CC-9251564739A6}" srcOrd="3" destOrd="0" parTransId="{C86B9EE8-580E-4901-884B-74A6A7A693EF}" sibTransId="{7945C3B0-4EBF-4BF3-949D-B3C42CADD746}"/>
    <dgm:cxn modelId="{A0F794C1-59CA-4936-92FD-EF67289A5ABA}" srcId="{DF3B8E9C-B0D0-4D50-8A22-94FBD0195E89}" destId="{D56C7473-D98A-4E31-9286-49C57D1E2324}" srcOrd="2" destOrd="0" parTransId="{ADAC6D17-DAC1-49EE-A91C-793B458FB189}" sibTransId="{B40E5466-DB7B-41C4-B761-EC7BD3627DFD}"/>
    <dgm:cxn modelId="{494B36CC-8DFF-4DC9-9A6A-1622E030A586}" type="presOf" srcId="{112413F6-7C16-48FC-852A-5A0E16A08E08}" destId="{9D616EAA-AAA9-4577-BAA3-8B1AAEB6A76F}" srcOrd="0" destOrd="0" presId="urn:microsoft.com/office/officeart/2005/8/layout/vProcess5"/>
    <dgm:cxn modelId="{C2F155CE-A5B5-42F9-AD8B-806279F9E772}" type="presOf" srcId="{DF3B8E9C-B0D0-4D50-8A22-94FBD0195E89}" destId="{EAF63312-8581-43D2-8BE2-0BEFEA9CA134}" srcOrd="0" destOrd="0" presId="urn:microsoft.com/office/officeart/2005/8/layout/vProcess5"/>
    <dgm:cxn modelId="{74DAF1DF-3CB1-426B-A0E3-9DB75900CB00}" type="presOf" srcId="{BCA1ADE2-2CBA-4F43-9672-4A8E68D21E07}" destId="{18AB0056-5B98-4D5E-94F6-888EF7E1B9A1}" srcOrd="0" destOrd="0" presId="urn:microsoft.com/office/officeart/2005/8/layout/vProcess5"/>
    <dgm:cxn modelId="{6C7C75E6-D0C9-4A5E-8359-B1EA05A1F5D2}" type="presOf" srcId="{305EE51E-943C-4C43-8B8F-2A0EBBC65CE7}" destId="{4BAF0735-65C2-4977-BB8F-779E8D9EF831}" srcOrd="0" destOrd="0" presId="urn:microsoft.com/office/officeart/2005/8/layout/vProcess5"/>
    <dgm:cxn modelId="{2CFBCFE7-CECE-4E8E-A3FB-96812D431D95}" type="presOf" srcId="{2B537945-F848-4162-A9CC-9251564739A6}" destId="{1E9DB7FF-9F25-43C8-B0BB-402877615B22}" srcOrd="1" destOrd="0" presId="urn:microsoft.com/office/officeart/2005/8/layout/vProcess5"/>
    <dgm:cxn modelId="{5E68F572-B53E-48FF-A56C-261CAB6FE678}" type="presParOf" srcId="{EAF63312-8581-43D2-8BE2-0BEFEA9CA134}" destId="{86D17B60-C20A-4846-BDDA-3000376287A3}" srcOrd="0" destOrd="0" presId="urn:microsoft.com/office/officeart/2005/8/layout/vProcess5"/>
    <dgm:cxn modelId="{4BFB6118-9076-408B-96F3-4760932CEBC4}" type="presParOf" srcId="{EAF63312-8581-43D2-8BE2-0BEFEA9CA134}" destId="{0BAF08C0-7293-407F-A1FC-E9347D06D847}" srcOrd="1" destOrd="0" presId="urn:microsoft.com/office/officeart/2005/8/layout/vProcess5"/>
    <dgm:cxn modelId="{B9322FA1-E44B-4857-93BA-EEA2A8151C27}" type="presParOf" srcId="{EAF63312-8581-43D2-8BE2-0BEFEA9CA134}" destId="{9D616EAA-AAA9-4577-BAA3-8B1AAEB6A76F}" srcOrd="2" destOrd="0" presId="urn:microsoft.com/office/officeart/2005/8/layout/vProcess5"/>
    <dgm:cxn modelId="{B67370BF-76A2-4257-B452-943CA62B53F2}" type="presParOf" srcId="{EAF63312-8581-43D2-8BE2-0BEFEA9CA134}" destId="{C2AE4A22-121E-4D14-9551-44856AAE5A72}" srcOrd="3" destOrd="0" presId="urn:microsoft.com/office/officeart/2005/8/layout/vProcess5"/>
    <dgm:cxn modelId="{761972E9-9F1F-4A9D-B76D-D16A37AD7F4A}" type="presParOf" srcId="{EAF63312-8581-43D2-8BE2-0BEFEA9CA134}" destId="{E3D2E462-1353-4EE3-B2D8-984065E288AD}" srcOrd="4" destOrd="0" presId="urn:microsoft.com/office/officeart/2005/8/layout/vProcess5"/>
    <dgm:cxn modelId="{A3BA3DD0-CA40-4612-879A-1AA3AD051F02}" type="presParOf" srcId="{EAF63312-8581-43D2-8BE2-0BEFEA9CA134}" destId="{75F9210F-D560-4831-B650-0821B4A60AAF}" srcOrd="5" destOrd="0" presId="urn:microsoft.com/office/officeart/2005/8/layout/vProcess5"/>
    <dgm:cxn modelId="{0C98CE05-F875-4A82-9686-696D7A02D09D}" type="presParOf" srcId="{EAF63312-8581-43D2-8BE2-0BEFEA9CA134}" destId="{4BAF0735-65C2-4977-BB8F-779E8D9EF831}" srcOrd="6" destOrd="0" presId="urn:microsoft.com/office/officeart/2005/8/layout/vProcess5"/>
    <dgm:cxn modelId="{1ECBB3F9-5F29-492B-B083-64670EEF7F9A}" type="presParOf" srcId="{EAF63312-8581-43D2-8BE2-0BEFEA9CA134}" destId="{18AB0056-5B98-4D5E-94F6-888EF7E1B9A1}" srcOrd="7" destOrd="0" presId="urn:microsoft.com/office/officeart/2005/8/layout/vProcess5"/>
    <dgm:cxn modelId="{FB785E91-C85B-47BE-AB2A-E8DAAC52F5DB}" type="presParOf" srcId="{EAF63312-8581-43D2-8BE2-0BEFEA9CA134}" destId="{8F9FA895-0493-4E0C-A2C7-350F0A227DC0}" srcOrd="8" destOrd="0" presId="urn:microsoft.com/office/officeart/2005/8/layout/vProcess5"/>
    <dgm:cxn modelId="{45DAA593-ECD7-4C8D-BC1A-9C48E130B6A0}" type="presParOf" srcId="{EAF63312-8581-43D2-8BE2-0BEFEA9CA134}" destId="{919146B6-FA3C-414F-896C-9D43B0FBD321}" srcOrd="9" destOrd="0" presId="urn:microsoft.com/office/officeart/2005/8/layout/vProcess5"/>
    <dgm:cxn modelId="{BF58D970-33D8-4F50-9F9D-C934A09878E5}" type="presParOf" srcId="{EAF63312-8581-43D2-8BE2-0BEFEA9CA134}" destId="{68E86985-C7EA-46D7-B523-6A145A509BF8}" srcOrd="10" destOrd="0" presId="urn:microsoft.com/office/officeart/2005/8/layout/vProcess5"/>
    <dgm:cxn modelId="{40334019-D6D4-4D25-9907-A1C29C644ADB}" type="presParOf" srcId="{EAF63312-8581-43D2-8BE2-0BEFEA9CA134}" destId="{0331C8E9-32C8-4D27-9857-B85E5DD94FE7}" srcOrd="11" destOrd="0" presId="urn:microsoft.com/office/officeart/2005/8/layout/vProcess5"/>
    <dgm:cxn modelId="{1D5051A0-D2D1-4956-BDE0-14C073006D82}" type="presParOf" srcId="{EAF63312-8581-43D2-8BE2-0BEFEA9CA134}" destId="{D888A855-C1EC-4102-AD3A-3BC40518DD6B}" srcOrd="12" destOrd="0" presId="urn:microsoft.com/office/officeart/2005/8/layout/vProcess5"/>
    <dgm:cxn modelId="{5077B77E-97A5-416E-A1A4-1905DF5302BD}" type="presParOf" srcId="{EAF63312-8581-43D2-8BE2-0BEFEA9CA134}" destId="{1E9DB7FF-9F25-43C8-B0BB-402877615B22}" srcOrd="13" destOrd="0" presId="urn:microsoft.com/office/officeart/2005/8/layout/vProcess5"/>
    <dgm:cxn modelId="{DBB18E3B-7B5B-4CE5-B384-0B0E830750BD}" type="presParOf" srcId="{EAF63312-8581-43D2-8BE2-0BEFEA9CA134}" destId="{17070AE7-B378-4A7D-A659-A08A6985A88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8D2D4C-CEAD-46EE-BF5B-B91DFAD70285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D6B1E73-AFBB-46DE-A4FF-8C53F6418056}">
      <dgm:prSet/>
      <dgm:spPr/>
      <dgm:t>
        <a:bodyPr/>
        <a:lstStyle/>
        <a:p>
          <a:r>
            <a:rPr lang="fr-FR"/>
            <a:t>Classical setup with library, Serial and Wifi part</a:t>
          </a:r>
          <a:endParaRPr lang="en-US"/>
        </a:p>
      </dgm:t>
    </dgm:pt>
    <dgm:pt modelId="{AAE03BEA-F8AD-4679-98AB-46BEF6706507}" type="parTrans" cxnId="{19D8621C-F814-4FF5-8117-D6CE4403A4AE}">
      <dgm:prSet/>
      <dgm:spPr/>
      <dgm:t>
        <a:bodyPr/>
        <a:lstStyle/>
        <a:p>
          <a:endParaRPr lang="en-US"/>
        </a:p>
      </dgm:t>
    </dgm:pt>
    <dgm:pt modelId="{C9E80DE1-1AA0-4D03-8796-BD6B11228A55}" type="sibTrans" cxnId="{19D8621C-F814-4FF5-8117-D6CE4403A4AE}">
      <dgm:prSet/>
      <dgm:spPr/>
      <dgm:t>
        <a:bodyPr/>
        <a:lstStyle/>
        <a:p>
          <a:endParaRPr lang="en-US"/>
        </a:p>
      </dgm:t>
    </dgm:pt>
    <dgm:pt modelId="{B52F9A71-956C-4A91-A988-958A81782CBC}">
      <dgm:prSet/>
      <dgm:spPr/>
      <dgm:t>
        <a:bodyPr/>
        <a:lstStyle/>
        <a:p>
          <a:r>
            <a:rPr lang="fr-FR"/>
            <a:t>Loop in three main parts : </a:t>
          </a:r>
          <a:endParaRPr lang="en-US"/>
        </a:p>
      </dgm:t>
    </dgm:pt>
    <dgm:pt modelId="{1F9531E8-F281-41BC-81AE-6173C8791033}" type="parTrans" cxnId="{386BBB87-F751-4C4D-8349-640DEE6E48DA}">
      <dgm:prSet/>
      <dgm:spPr/>
      <dgm:t>
        <a:bodyPr/>
        <a:lstStyle/>
        <a:p>
          <a:endParaRPr lang="en-US"/>
        </a:p>
      </dgm:t>
    </dgm:pt>
    <dgm:pt modelId="{9E2C4A97-A566-43EE-9634-244C55E18F38}" type="sibTrans" cxnId="{386BBB87-F751-4C4D-8349-640DEE6E48DA}">
      <dgm:prSet/>
      <dgm:spPr/>
      <dgm:t>
        <a:bodyPr/>
        <a:lstStyle/>
        <a:p>
          <a:endParaRPr lang="en-US"/>
        </a:p>
      </dgm:t>
    </dgm:pt>
    <dgm:pt modelId="{311665C4-303D-4560-A894-510101CF3CA8}">
      <dgm:prSet/>
      <dgm:spPr/>
      <dgm:t>
        <a:bodyPr/>
        <a:lstStyle/>
        <a:p>
          <a:r>
            <a:rPr lang="fr-FR"/>
            <a:t>To check the door sensor </a:t>
          </a:r>
          <a:endParaRPr lang="en-US"/>
        </a:p>
      </dgm:t>
    </dgm:pt>
    <dgm:pt modelId="{6CB485F1-7E11-4801-B6FB-8510F2F24839}" type="parTrans" cxnId="{C7ADF4A3-A451-4B1E-9C5F-4032253E036B}">
      <dgm:prSet/>
      <dgm:spPr/>
      <dgm:t>
        <a:bodyPr/>
        <a:lstStyle/>
        <a:p>
          <a:endParaRPr lang="en-US"/>
        </a:p>
      </dgm:t>
    </dgm:pt>
    <dgm:pt modelId="{52ED853E-8F18-4543-9D6F-D3EC5F8625BB}" type="sibTrans" cxnId="{C7ADF4A3-A451-4B1E-9C5F-4032253E036B}">
      <dgm:prSet/>
      <dgm:spPr/>
      <dgm:t>
        <a:bodyPr/>
        <a:lstStyle/>
        <a:p>
          <a:endParaRPr lang="en-US"/>
        </a:p>
      </dgm:t>
    </dgm:pt>
    <dgm:pt modelId="{3EDF1997-7378-44FF-830E-896E644F4FED}">
      <dgm:prSet/>
      <dgm:spPr/>
      <dgm:t>
        <a:bodyPr/>
        <a:lstStyle/>
        <a:p>
          <a:r>
            <a:rPr lang="fr-FR"/>
            <a:t>To check the inside button</a:t>
          </a:r>
          <a:endParaRPr lang="en-US"/>
        </a:p>
      </dgm:t>
    </dgm:pt>
    <dgm:pt modelId="{94E5A422-2CC9-4B7B-93A4-ABAD8583B382}" type="parTrans" cxnId="{817B763A-3F40-4A3D-8151-C74E844E75E0}">
      <dgm:prSet/>
      <dgm:spPr/>
      <dgm:t>
        <a:bodyPr/>
        <a:lstStyle/>
        <a:p>
          <a:endParaRPr lang="en-US"/>
        </a:p>
      </dgm:t>
    </dgm:pt>
    <dgm:pt modelId="{61125454-0A6A-45E1-8F59-522302614A67}" type="sibTrans" cxnId="{817B763A-3F40-4A3D-8151-C74E844E75E0}">
      <dgm:prSet/>
      <dgm:spPr/>
      <dgm:t>
        <a:bodyPr/>
        <a:lstStyle/>
        <a:p>
          <a:endParaRPr lang="en-US"/>
        </a:p>
      </dgm:t>
    </dgm:pt>
    <dgm:pt modelId="{DDEBC416-EC5B-415B-AC38-1FB80DA58C58}">
      <dgm:prSet/>
      <dgm:spPr/>
      <dgm:t>
        <a:bodyPr/>
        <a:lstStyle/>
        <a:p>
          <a:r>
            <a:rPr lang="fr-FR"/>
            <a:t>To check the fingerprint system</a:t>
          </a:r>
          <a:endParaRPr lang="en-US"/>
        </a:p>
      </dgm:t>
    </dgm:pt>
    <dgm:pt modelId="{EBC17295-EA7E-48F9-B787-1B118A793A42}" type="parTrans" cxnId="{E2EEC77B-FEA2-4841-90CA-C16289070946}">
      <dgm:prSet/>
      <dgm:spPr/>
      <dgm:t>
        <a:bodyPr/>
        <a:lstStyle/>
        <a:p>
          <a:endParaRPr lang="en-US"/>
        </a:p>
      </dgm:t>
    </dgm:pt>
    <dgm:pt modelId="{A4294F7C-BC81-4387-88F2-89EC7C08BF77}" type="sibTrans" cxnId="{E2EEC77B-FEA2-4841-90CA-C16289070946}">
      <dgm:prSet/>
      <dgm:spPr/>
      <dgm:t>
        <a:bodyPr/>
        <a:lstStyle/>
        <a:p>
          <a:endParaRPr lang="en-US"/>
        </a:p>
      </dgm:t>
    </dgm:pt>
    <dgm:pt modelId="{2198B264-7661-41E7-B0C0-A369D5B28A08}" type="pres">
      <dgm:prSet presAssocID="{F78D2D4C-CEAD-46EE-BF5B-B91DFAD70285}" presName="Name0" presStyleCnt="0">
        <dgm:presLayoutVars>
          <dgm:dir/>
          <dgm:animLvl val="lvl"/>
          <dgm:resizeHandles val="exact"/>
        </dgm:presLayoutVars>
      </dgm:prSet>
      <dgm:spPr/>
    </dgm:pt>
    <dgm:pt modelId="{23AD0BF8-9F3C-4CE0-B504-FB4A88ACBA53}" type="pres">
      <dgm:prSet presAssocID="{B52F9A71-956C-4A91-A988-958A81782CBC}" presName="boxAndChildren" presStyleCnt="0"/>
      <dgm:spPr/>
    </dgm:pt>
    <dgm:pt modelId="{CE373C47-998F-43B8-833C-694381F526CC}" type="pres">
      <dgm:prSet presAssocID="{B52F9A71-956C-4A91-A988-958A81782CBC}" presName="parentTextBox" presStyleLbl="node1" presStyleIdx="0" presStyleCnt="2"/>
      <dgm:spPr/>
    </dgm:pt>
    <dgm:pt modelId="{301D3D05-0C36-47A8-86BD-C615B6F8517E}" type="pres">
      <dgm:prSet presAssocID="{B52F9A71-956C-4A91-A988-958A81782CBC}" presName="entireBox" presStyleLbl="node1" presStyleIdx="0" presStyleCnt="2"/>
      <dgm:spPr/>
    </dgm:pt>
    <dgm:pt modelId="{640FA1D0-9BCA-4F8F-B1E0-136917310702}" type="pres">
      <dgm:prSet presAssocID="{B52F9A71-956C-4A91-A988-958A81782CBC}" presName="descendantBox" presStyleCnt="0"/>
      <dgm:spPr/>
    </dgm:pt>
    <dgm:pt modelId="{4E236E13-2555-4C91-A450-69DDE04B8F59}" type="pres">
      <dgm:prSet presAssocID="{311665C4-303D-4560-A894-510101CF3CA8}" presName="childTextBox" presStyleLbl="fgAccFollowNode1" presStyleIdx="0" presStyleCnt="3">
        <dgm:presLayoutVars>
          <dgm:bulletEnabled val="1"/>
        </dgm:presLayoutVars>
      </dgm:prSet>
      <dgm:spPr/>
    </dgm:pt>
    <dgm:pt modelId="{8B19892D-3475-4FF8-BEB3-32E59099BA6F}" type="pres">
      <dgm:prSet presAssocID="{3EDF1997-7378-44FF-830E-896E644F4FED}" presName="childTextBox" presStyleLbl="fgAccFollowNode1" presStyleIdx="1" presStyleCnt="3">
        <dgm:presLayoutVars>
          <dgm:bulletEnabled val="1"/>
        </dgm:presLayoutVars>
      </dgm:prSet>
      <dgm:spPr/>
    </dgm:pt>
    <dgm:pt modelId="{7EB13B80-9AD9-490A-B5E2-FF809EF0297F}" type="pres">
      <dgm:prSet presAssocID="{DDEBC416-EC5B-415B-AC38-1FB80DA58C58}" presName="childTextBox" presStyleLbl="fgAccFollowNode1" presStyleIdx="2" presStyleCnt="3">
        <dgm:presLayoutVars>
          <dgm:bulletEnabled val="1"/>
        </dgm:presLayoutVars>
      </dgm:prSet>
      <dgm:spPr/>
    </dgm:pt>
    <dgm:pt modelId="{64096E3D-BA88-439B-98B2-A8B376DDD87F}" type="pres">
      <dgm:prSet presAssocID="{C9E80DE1-1AA0-4D03-8796-BD6B11228A55}" presName="sp" presStyleCnt="0"/>
      <dgm:spPr/>
    </dgm:pt>
    <dgm:pt modelId="{1F4FBDEA-DB6E-4C58-91C0-96D5FBB14303}" type="pres">
      <dgm:prSet presAssocID="{8D6B1E73-AFBB-46DE-A4FF-8C53F6418056}" presName="arrowAndChildren" presStyleCnt="0"/>
      <dgm:spPr/>
    </dgm:pt>
    <dgm:pt modelId="{2E6F22D7-091F-4F30-BE69-A622ED8D5068}" type="pres">
      <dgm:prSet presAssocID="{8D6B1E73-AFBB-46DE-A4FF-8C53F6418056}" presName="parentTextArrow" presStyleLbl="node1" presStyleIdx="1" presStyleCnt="2"/>
      <dgm:spPr/>
    </dgm:pt>
  </dgm:ptLst>
  <dgm:cxnLst>
    <dgm:cxn modelId="{7E580014-AE7A-4F6B-B91F-75E5024364FF}" type="presOf" srcId="{F78D2D4C-CEAD-46EE-BF5B-B91DFAD70285}" destId="{2198B264-7661-41E7-B0C0-A369D5B28A08}" srcOrd="0" destOrd="0" presId="urn:microsoft.com/office/officeart/2005/8/layout/process4"/>
    <dgm:cxn modelId="{19D8621C-F814-4FF5-8117-D6CE4403A4AE}" srcId="{F78D2D4C-CEAD-46EE-BF5B-B91DFAD70285}" destId="{8D6B1E73-AFBB-46DE-A4FF-8C53F6418056}" srcOrd="0" destOrd="0" parTransId="{AAE03BEA-F8AD-4679-98AB-46BEF6706507}" sibTransId="{C9E80DE1-1AA0-4D03-8796-BD6B11228A55}"/>
    <dgm:cxn modelId="{8219CB2A-19A7-4FD4-88DD-75933243C3DB}" type="presOf" srcId="{B52F9A71-956C-4A91-A988-958A81782CBC}" destId="{CE373C47-998F-43B8-833C-694381F526CC}" srcOrd="0" destOrd="0" presId="urn:microsoft.com/office/officeart/2005/8/layout/process4"/>
    <dgm:cxn modelId="{817B763A-3F40-4A3D-8151-C74E844E75E0}" srcId="{B52F9A71-956C-4A91-A988-958A81782CBC}" destId="{3EDF1997-7378-44FF-830E-896E644F4FED}" srcOrd="1" destOrd="0" parTransId="{94E5A422-2CC9-4B7B-93A4-ABAD8583B382}" sibTransId="{61125454-0A6A-45E1-8F59-522302614A67}"/>
    <dgm:cxn modelId="{4A56B25D-B5E2-405B-9737-F6196CC36705}" type="presOf" srcId="{B52F9A71-956C-4A91-A988-958A81782CBC}" destId="{301D3D05-0C36-47A8-86BD-C615B6F8517E}" srcOrd="1" destOrd="0" presId="urn:microsoft.com/office/officeart/2005/8/layout/process4"/>
    <dgm:cxn modelId="{E2EEC77B-FEA2-4841-90CA-C16289070946}" srcId="{B52F9A71-956C-4A91-A988-958A81782CBC}" destId="{DDEBC416-EC5B-415B-AC38-1FB80DA58C58}" srcOrd="2" destOrd="0" parTransId="{EBC17295-EA7E-48F9-B787-1B118A793A42}" sibTransId="{A4294F7C-BC81-4387-88F2-89EC7C08BF77}"/>
    <dgm:cxn modelId="{386BBB87-F751-4C4D-8349-640DEE6E48DA}" srcId="{F78D2D4C-CEAD-46EE-BF5B-B91DFAD70285}" destId="{B52F9A71-956C-4A91-A988-958A81782CBC}" srcOrd="1" destOrd="0" parTransId="{1F9531E8-F281-41BC-81AE-6173C8791033}" sibTransId="{9E2C4A97-A566-43EE-9634-244C55E18F38}"/>
    <dgm:cxn modelId="{C7ADF4A3-A451-4B1E-9C5F-4032253E036B}" srcId="{B52F9A71-956C-4A91-A988-958A81782CBC}" destId="{311665C4-303D-4560-A894-510101CF3CA8}" srcOrd="0" destOrd="0" parTransId="{6CB485F1-7E11-4801-B6FB-8510F2F24839}" sibTransId="{52ED853E-8F18-4543-9D6F-D3EC5F8625BB}"/>
    <dgm:cxn modelId="{225CF9AC-C85B-458E-B45D-181FDCD27C3D}" type="presOf" srcId="{3EDF1997-7378-44FF-830E-896E644F4FED}" destId="{8B19892D-3475-4FF8-BEB3-32E59099BA6F}" srcOrd="0" destOrd="0" presId="urn:microsoft.com/office/officeart/2005/8/layout/process4"/>
    <dgm:cxn modelId="{A37D21BA-1BDC-4EAA-B3E7-E378F29B2F19}" type="presOf" srcId="{DDEBC416-EC5B-415B-AC38-1FB80DA58C58}" destId="{7EB13B80-9AD9-490A-B5E2-FF809EF0297F}" srcOrd="0" destOrd="0" presId="urn:microsoft.com/office/officeart/2005/8/layout/process4"/>
    <dgm:cxn modelId="{E35D99BF-5C5A-4EFC-9230-4E4AF351CFAE}" type="presOf" srcId="{311665C4-303D-4560-A894-510101CF3CA8}" destId="{4E236E13-2555-4C91-A450-69DDE04B8F59}" srcOrd="0" destOrd="0" presId="urn:microsoft.com/office/officeart/2005/8/layout/process4"/>
    <dgm:cxn modelId="{C41190DD-AC91-4B2C-A345-F128BC02A9E5}" type="presOf" srcId="{8D6B1E73-AFBB-46DE-A4FF-8C53F6418056}" destId="{2E6F22D7-091F-4F30-BE69-A622ED8D5068}" srcOrd="0" destOrd="0" presId="urn:microsoft.com/office/officeart/2005/8/layout/process4"/>
    <dgm:cxn modelId="{BF4B983F-0A56-44BD-8525-EE7DB302BCD8}" type="presParOf" srcId="{2198B264-7661-41E7-B0C0-A369D5B28A08}" destId="{23AD0BF8-9F3C-4CE0-B504-FB4A88ACBA53}" srcOrd="0" destOrd="0" presId="urn:microsoft.com/office/officeart/2005/8/layout/process4"/>
    <dgm:cxn modelId="{29C55936-D7B1-49A5-AD44-E1260ED0BB33}" type="presParOf" srcId="{23AD0BF8-9F3C-4CE0-B504-FB4A88ACBA53}" destId="{CE373C47-998F-43B8-833C-694381F526CC}" srcOrd="0" destOrd="0" presId="urn:microsoft.com/office/officeart/2005/8/layout/process4"/>
    <dgm:cxn modelId="{36310811-83B0-41CF-8060-2624175F8ECD}" type="presParOf" srcId="{23AD0BF8-9F3C-4CE0-B504-FB4A88ACBA53}" destId="{301D3D05-0C36-47A8-86BD-C615B6F8517E}" srcOrd="1" destOrd="0" presId="urn:microsoft.com/office/officeart/2005/8/layout/process4"/>
    <dgm:cxn modelId="{D0BC85FA-6487-4EE9-9360-6F3EF1B27BFE}" type="presParOf" srcId="{23AD0BF8-9F3C-4CE0-B504-FB4A88ACBA53}" destId="{640FA1D0-9BCA-4F8F-B1E0-136917310702}" srcOrd="2" destOrd="0" presId="urn:microsoft.com/office/officeart/2005/8/layout/process4"/>
    <dgm:cxn modelId="{FEF7B31C-A5FF-446C-B3A0-48E91CCC002F}" type="presParOf" srcId="{640FA1D0-9BCA-4F8F-B1E0-136917310702}" destId="{4E236E13-2555-4C91-A450-69DDE04B8F59}" srcOrd="0" destOrd="0" presId="urn:microsoft.com/office/officeart/2005/8/layout/process4"/>
    <dgm:cxn modelId="{33A8C0F3-5B4C-4F7C-8981-A6D9CBCF936E}" type="presParOf" srcId="{640FA1D0-9BCA-4F8F-B1E0-136917310702}" destId="{8B19892D-3475-4FF8-BEB3-32E59099BA6F}" srcOrd="1" destOrd="0" presId="urn:microsoft.com/office/officeart/2005/8/layout/process4"/>
    <dgm:cxn modelId="{1DD5C93E-7CB3-4D45-A07B-CE9BC6A8D535}" type="presParOf" srcId="{640FA1D0-9BCA-4F8F-B1E0-136917310702}" destId="{7EB13B80-9AD9-490A-B5E2-FF809EF0297F}" srcOrd="2" destOrd="0" presId="urn:microsoft.com/office/officeart/2005/8/layout/process4"/>
    <dgm:cxn modelId="{8AB7D3F8-3298-4BC6-8351-D4E01986EC6A}" type="presParOf" srcId="{2198B264-7661-41E7-B0C0-A369D5B28A08}" destId="{64096E3D-BA88-439B-98B2-A8B376DDD87F}" srcOrd="1" destOrd="0" presId="urn:microsoft.com/office/officeart/2005/8/layout/process4"/>
    <dgm:cxn modelId="{276159FF-4F44-4337-9625-1BD5295D8F94}" type="presParOf" srcId="{2198B264-7661-41E7-B0C0-A369D5B28A08}" destId="{1F4FBDEA-DB6E-4C58-91C0-96D5FBB14303}" srcOrd="2" destOrd="0" presId="urn:microsoft.com/office/officeart/2005/8/layout/process4"/>
    <dgm:cxn modelId="{1C9C5FE3-367A-40E5-82AE-27E56BA69844}" type="presParOf" srcId="{1F4FBDEA-DB6E-4C58-91C0-96D5FBB14303}" destId="{2E6F22D7-091F-4F30-BE69-A622ED8D506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568EB0-2BEB-4A82-9735-BBB0F77F20B7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D05106F-807A-48FD-8D95-960B288BC074}">
      <dgm:prSet/>
      <dgm:spPr/>
      <dgm:t>
        <a:bodyPr/>
        <a:lstStyle/>
        <a:p>
          <a:r>
            <a:rPr lang="fr-FR"/>
            <a:t>Add / delete fingerprint</a:t>
          </a:r>
          <a:endParaRPr lang="en-US"/>
        </a:p>
      </dgm:t>
    </dgm:pt>
    <dgm:pt modelId="{C2C55C8A-841F-4D16-B3A2-1A04245E5630}" type="parTrans" cxnId="{635CF64B-0A97-4930-9923-1F5F4453F900}">
      <dgm:prSet/>
      <dgm:spPr/>
      <dgm:t>
        <a:bodyPr/>
        <a:lstStyle/>
        <a:p>
          <a:endParaRPr lang="en-US"/>
        </a:p>
      </dgm:t>
    </dgm:pt>
    <dgm:pt modelId="{E587ABAA-F911-46C0-92EA-C4CBA0A5A821}" type="sibTrans" cxnId="{635CF64B-0A97-4930-9923-1F5F4453F900}">
      <dgm:prSet/>
      <dgm:spPr/>
      <dgm:t>
        <a:bodyPr/>
        <a:lstStyle/>
        <a:p>
          <a:endParaRPr lang="en-US"/>
        </a:p>
      </dgm:t>
    </dgm:pt>
    <dgm:pt modelId="{BA78FB48-61BC-4DC2-B715-87C7B3B1E01F}">
      <dgm:prSet/>
      <dgm:spPr/>
      <dgm:t>
        <a:bodyPr/>
        <a:lstStyle/>
        <a:p>
          <a:r>
            <a:rPr lang="fr-FR"/>
            <a:t>Manage lock with fingerprint &amp; push Button</a:t>
          </a:r>
          <a:endParaRPr lang="en-US"/>
        </a:p>
      </dgm:t>
    </dgm:pt>
    <dgm:pt modelId="{C63D3A2E-34C3-4890-8BC5-B1F1DCB17E40}" type="parTrans" cxnId="{59CE4617-93DD-44A5-BC8C-B21656C21BDD}">
      <dgm:prSet/>
      <dgm:spPr/>
      <dgm:t>
        <a:bodyPr/>
        <a:lstStyle/>
        <a:p>
          <a:endParaRPr lang="en-US"/>
        </a:p>
      </dgm:t>
    </dgm:pt>
    <dgm:pt modelId="{7E98B972-8295-46E7-8F30-81C801B546DA}" type="sibTrans" cxnId="{59CE4617-93DD-44A5-BC8C-B21656C21BDD}">
      <dgm:prSet/>
      <dgm:spPr/>
      <dgm:t>
        <a:bodyPr/>
        <a:lstStyle/>
        <a:p>
          <a:endParaRPr lang="en-US"/>
        </a:p>
      </dgm:t>
    </dgm:pt>
    <dgm:pt modelId="{49003150-AE5F-44C2-87EA-D877F8FF781F}">
      <dgm:prSet/>
      <dgm:spPr/>
      <dgm:t>
        <a:bodyPr/>
        <a:lstStyle/>
        <a:p>
          <a:r>
            <a:rPr lang="fr-FR"/>
            <a:t>Display informations on the LCD</a:t>
          </a:r>
          <a:endParaRPr lang="en-US"/>
        </a:p>
      </dgm:t>
    </dgm:pt>
    <dgm:pt modelId="{F01FB3F6-E016-45E5-89A3-5286E5E4FC55}" type="parTrans" cxnId="{52E3E744-4A54-4837-B9F7-33CA772AC3DB}">
      <dgm:prSet/>
      <dgm:spPr/>
      <dgm:t>
        <a:bodyPr/>
        <a:lstStyle/>
        <a:p>
          <a:endParaRPr lang="en-US"/>
        </a:p>
      </dgm:t>
    </dgm:pt>
    <dgm:pt modelId="{78E2643C-897A-4B56-AC02-EDB0CDDB55D0}" type="sibTrans" cxnId="{52E3E744-4A54-4837-B9F7-33CA772AC3DB}">
      <dgm:prSet/>
      <dgm:spPr/>
      <dgm:t>
        <a:bodyPr/>
        <a:lstStyle/>
        <a:p>
          <a:endParaRPr lang="en-US"/>
        </a:p>
      </dgm:t>
    </dgm:pt>
    <dgm:pt modelId="{B8691B6B-0B04-4040-8D9D-1384A6A4E62A}">
      <dgm:prSet/>
      <dgm:spPr/>
      <dgm:t>
        <a:bodyPr/>
        <a:lstStyle/>
        <a:p>
          <a:r>
            <a:rPr lang="fr-FR"/>
            <a:t>Send an email notifications </a:t>
          </a:r>
          <a:endParaRPr lang="en-US"/>
        </a:p>
      </dgm:t>
    </dgm:pt>
    <dgm:pt modelId="{DB644815-C3FF-4327-8E57-6B4C607069CA}" type="parTrans" cxnId="{1B22A03B-23B3-4F31-A4A7-61D9F556274F}">
      <dgm:prSet/>
      <dgm:spPr/>
      <dgm:t>
        <a:bodyPr/>
        <a:lstStyle/>
        <a:p>
          <a:endParaRPr lang="en-US"/>
        </a:p>
      </dgm:t>
    </dgm:pt>
    <dgm:pt modelId="{2D661376-3C85-40D2-9976-4E10999C95EF}" type="sibTrans" cxnId="{1B22A03B-23B3-4F31-A4A7-61D9F556274F}">
      <dgm:prSet/>
      <dgm:spPr/>
      <dgm:t>
        <a:bodyPr/>
        <a:lstStyle/>
        <a:p>
          <a:endParaRPr lang="en-US"/>
        </a:p>
      </dgm:t>
    </dgm:pt>
    <dgm:pt modelId="{F4CC24F8-96D6-40D5-8D65-8F19C8C24E5F}">
      <dgm:prSet/>
      <dgm:spPr/>
      <dgm:t>
        <a:bodyPr/>
        <a:lstStyle/>
        <a:p>
          <a:r>
            <a:rPr lang="fr-FR"/>
            <a:t>Historic of the lock on a google sheet in real time</a:t>
          </a:r>
          <a:endParaRPr lang="en-US"/>
        </a:p>
      </dgm:t>
    </dgm:pt>
    <dgm:pt modelId="{0B90C22A-A345-449D-B1F8-D9D695C31087}" type="parTrans" cxnId="{E656DF3B-6D7C-4C4D-BBBF-4D641345097B}">
      <dgm:prSet/>
      <dgm:spPr/>
      <dgm:t>
        <a:bodyPr/>
        <a:lstStyle/>
        <a:p>
          <a:endParaRPr lang="en-US"/>
        </a:p>
      </dgm:t>
    </dgm:pt>
    <dgm:pt modelId="{73187F5D-5770-4DFE-9FD3-BF329AB43948}" type="sibTrans" cxnId="{E656DF3B-6D7C-4C4D-BBBF-4D641345097B}">
      <dgm:prSet/>
      <dgm:spPr/>
      <dgm:t>
        <a:bodyPr/>
        <a:lstStyle/>
        <a:p>
          <a:endParaRPr lang="en-US"/>
        </a:p>
      </dgm:t>
    </dgm:pt>
    <dgm:pt modelId="{A649B265-8DD9-442A-A53E-B313870E14F3}" type="pres">
      <dgm:prSet presAssocID="{63568EB0-2BEB-4A82-9735-BBB0F77F20B7}" presName="vert0" presStyleCnt="0">
        <dgm:presLayoutVars>
          <dgm:dir/>
          <dgm:animOne val="branch"/>
          <dgm:animLvl val="lvl"/>
        </dgm:presLayoutVars>
      </dgm:prSet>
      <dgm:spPr/>
    </dgm:pt>
    <dgm:pt modelId="{F3171A84-8F36-4D17-AFAE-0602FB331F1A}" type="pres">
      <dgm:prSet presAssocID="{0D05106F-807A-48FD-8D95-960B288BC074}" presName="thickLine" presStyleLbl="alignNode1" presStyleIdx="0" presStyleCnt="5"/>
      <dgm:spPr/>
    </dgm:pt>
    <dgm:pt modelId="{F7C4295C-D755-42DA-8B1B-5C793CEDB55A}" type="pres">
      <dgm:prSet presAssocID="{0D05106F-807A-48FD-8D95-960B288BC074}" presName="horz1" presStyleCnt="0"/>
      <dgm:spPr/>
    </dgm:pt>
    <dgm:pt modelId="{486B980E-3484-417D-9DB2-C4BCE85E0D47}" type="pres">
      <dgm:prSet presAssocID="{0D05106F-807A-48FD-8D95-960B288BC074}" presName="tx1" presStyleLbl="revTx" presStyleIdx="0" presStyleCnt="5"/>
      <dgm:spPr/>
    </dgm:pt>
    <dgm:pt modelId="{4672884C-C6AE-4121-AFD5-476BA0D30A80}" type="pres">
      <dgm:prSet presAssocID="{0D05106F-807A-48FD-8D95-960B288BC074}" presName="vert1" presStyleCnt="0"/>
      <dgm:spPr/>
    </dgm:pt>
    <dgm:pt modelId="{7B225D30-AEDF-4A23-A39D-5D11656DD1B0}" type="pres">
      <dgm:prSet presAssocID="{BA78FB48-61BC-4DC2-B715-87C7B3B1E01F}" presName="thickLine" presStyleLbl="alignNode1" presStyleIdx="1" presStyleCnt="5"/>
      <dgm:spPr/>
    </dgm:pt>
    <dgm:pt modelId="{45237485-E623-4E0E-8641-1CADC451D07B}" type="pres">
      <dgm:prSet presAssocID="{BA78FB48-61BC-4DC2-B715-87C7B3B1E01F}" presName="horz1" presStyleCnt="0"/>
      <dgm:spPr/>
    </dgm:pt>
    <dgm:pt modelId="{B886A7F9-7579-4DC1-A362-5F13A14B0DE0}" type="pres">
      <dgm:prSet presAssocID="{BA78FB48-61BC-4DC2-B715-87C7B3B1E01F}" presName="tx1" presStyleLbl="revTx" presStyleIdx="1" presStyleCnt="5"/>
      <dgm:spPr/>
    </dgm:pt>
    <dgm:pt modelId="{5280860C-7702-4EDE-BDB1-DA4A62F1501C}" type="pres">
      <dgm:prSet presAssocID="{BA78FB48-61BC-4DC2-B715-87C7B3B1E01F}" presName="vert1" presStyleCnt="0"/>
      <dgm:spPr/>
    </dgm:pt>
    <dgm:pt modelId="{CB35BA4E-9427-44FD-83CA-E12410DDD2D8}" type="pres">
      <dgm:prSet presAssocID="{49003150-AE5F-44C2-87EA-D877F8FF781F}" presName="thickLine" presStyleLbl="alignNode1" presStyleIdx="2" presStyleCnt="5"/>
      <dgm:spPr/>
    </dgm:pt>
    <dgm:pt modelId="{CFEE5BC1-4A2A-48B6-87D7-685414FB1AE0}" type="pres">
      <dgm:prSet presAssocID="{49003150-AE5F-44C2-87EA-D877F8FF781F}" presName="horz1" presStyleCnt="0"/>
      <dgm:spPr/>
    </dgm:pt>
    <dgm:pt modelId="{A913F0AF-7CF5-47FD-99BD-6AB6A718A9DE}" type="pres">
      <dgm:prSet presAssocID="{49003150-AE5F-44C2-87EA-D877F8FF781F}" presName="tx1" presStyleLbl="revTx" presStyleIdx="2" presStyleCnt="5"/>
      <dgm:spPr/>
    </dgm:pt>
    <dgm:pt modelId="{40D17B4D-85EA-41B5-979E-36902A85BD5B}" type="pres">
      <dgm:prSet presAssocID="{49003150-AE5F-44C2-87EA-D877F8FF781F}" presName="vert1" presStyleCnt="0"/>
      <dgm:spPr/>
    </dgm:pt>
    <dgm:pt modelId="{C7FC7FEA-4BAE-4D74-8C65-42E1A26E8F05}" type="pres">
      <dgm:prSet presAssocID="{B8691B6B-0B04-4040-8D9D-1384A6A4E62A}" presName="thickLine" presStyleLbl="alignNode1" presStyleIdx="3" presStyleCnt="5"/>
      <dgm:spPr/>
    </dgm:pt>
    <dgm:pt modelId="{16AD466B-26E9-4EAB-B82A-862409A45C77}" type="pres">
      <dgm:prSet presAssocID="{B8691B6B-0B04-4040-8D9D-1384A6A4E62A}" presName="horz1" presStyleCnt="0"/>
      <dgm:spPr/>
    </dgm:pt>
    <dgm:pt modelId="{B0213372-DACE-4EDC-9E08-24F947E3D8DA}" type="pres">
      <dgm:prSet presAssocID="{B8691B6B-0B04-4040-8D9D-1384A6A4E62A}" presName="tx1" presStyleLbl="revTx" presStyleIdx="3" presStyleCnt="5"/>
      <dgm:spPr/>
    </dgm:pt>
    <dgm:pt modelId="{787CCF6A-033D-48FB-97B6-9763F59B1FFF}" type="pres">
      <dgm:prSet presAssocID="{B8691B6B-0B04-4040-8D9D-1384A6A4E62A}" presName="vert1" presStyleCnt="0"/>
      <dgm:spPr/>
    </dgm:pt>
    <dgm:pt modelId="{0B9D65D7-F959-4C59-93AC-4506E2B2B97E}" type="pres">
      <dgm:prSet presAssocID="{F4CC24F8-96D6-40D5-8D65-8F19C8C24E5F}" presName="thickLine" presStyleLbl="alignNode1" presStyleIdx="4" presStyleCnt="5"/>
      <dgm:spPr/>
    </dgm:pt>
    <dgm:pt modelId="{367011BC-9265-4F6B-BAFA-235C144DB589}" type="pres">
      <dgm:prSet presAssocID="{F4CC24F8-96D6-40D5-8D65-8F19C8C24E5F}" presName="horz1" presStyleCnt="0"/>
      <dgm:spPr/>
    </dgm:pt>
    <dgm:pt modelId="{38F526CE-CC13-4174-B854-0048E52EADDD}" type="pres">
      <dgm:prSet presAssocID="{F4CC24F8-96D6-40D5-8D65-8F19C8C24E5F}" presName="tx1" presStyleLbl="revTx" presStyleIdx="4" presStyleCnt="5"/>
      <dgm:spPr/>
    </dgm:pt>
    <dgm:pt modelId="{DA3779B7-08EC-4407-90C1-70BF38DBE6F4}" type="pres">
      <dgm:prSet presAssocID="{F4CC24F8-96D6-40D5-8D65-8F19C8C24E5F}" presName="vert1" presStyleCnt="0"/>
      <dgm:spPr/>
    </dgm:pt>
  </dgm:ptLst>
  <dgm:cxnLst>
    <dgm:cxn modelId="{59CE4617-93DD-44A5-BC8C-B21656C21BDD}" srcId="{63568EB0-2BEB-4A82-9735-BBB0F77F20B7}" destId="{BA78FB48-61BC-4DC2-B715-87C7B3B1E01F}" srcOrd="1" destOrd="0" parTransId="{C63D3A2E-34C3-4890-8BC5-B1F1DCB17E40}" sibTransId="{7E98B972-8295-46E7-8F30-81C801B546DA}"/>
    <dgm:cxn modelId="{1B22A03B-23B3-4F31-A4A7-61D9F556274F}" srcId="{63568EB0-2BEB-4A82-9735-BBB0F77F20B7}" destId="{B8691B6B-0B04-4040-8D9D-1384A6A4E62A}" srcOrd="3" destOrd="0" parTransId="{DB644815-C3FF-4327-8E57-6B4C607069CA}" sibTransId="{2D661376-3C85-40D2-9976-4E10999C95EF}"/>
    <dgm:cxn modelId="{E656DF3B-6D7C-4C4D-BBBF-4D641345097B}" srcId="{63568EB0-2BEB-4A82-9735-BBB0F77F20B7}" destId="{F4CC24F8-96D6-40D5-8D65-8F19C8C24E5F}" srcOrd="4" destOrd="0" parTransId="{0B90C22A-A345-449D-B1F8-D9D695C31087}" sibTransId="{73187F5D-5770-4DFE-9FD3-BF329AB43948}"/>
    <dgm:cxn modelId="{A4B21762-F803-4733-82D5-B32CB4D9DBB5}" type="presOf" srcId="{63568EB0-2BEB-4A82-9735-BBB0F77F20B7}" destId="{A649B265-8DD9-442A-A53E-B313870E14F3}" srcOrd="0" destOrd="0" presId="urn:microsoft.com/office/officeart/2008/layout/LinedList"/>
    <dgm:cxn modelId="{52E3E744-4A54-4837-B9F7-33CA772AC3DB}" srcId="{63568EB0-2BEB-4A82-9735-BBB0F77F20B7}" destId="{49003150-AE5F-44C2-87EA-D877F8FF781F}" srcOrd="2" destOrd="0" parTransId="{F01FB3F6-E016-45E5-89A3-5286E5E4FC55}" sibTransId="{78E2643C-897A-4B56-AC02-EDB0CDDB55D0}"/>
    <dgm:cxn modelId="{635CF64B-0A97-4930-9923-1F5F4453F900}" srcId="{63568EB0-2BEB-4A82-9735-BBB0F77F20B7}" destId="{0D05106F-807A-48FD-8D95-960B288BC074}" srcOrd="0" destOrd="0" parTransId="{C2C55C8A-841F-4D16-B3A2-1A04245E5630}" sibTransId="{E587ABAA-F911-46C0-92EA-C4CBA0A5A821}"/>
    <dgm:cxn modelId="{536B0253-6B8D-4450-AFF7-85FAE4E61BAE}" type="presOf" srcId="{B8691B6B-0B04-4040-8D9D-1384A6A4E62A}" destId="{B0213372-DACE-4EDC-9E08-24F947E3D8DA}" srcOrd="0" destOrd="0" presId="urn:microsoft.com/office/officeart/2008/layout/LinedList"/>
    <dgm:cxn modelId="{953A0583-E9C3-4718-882E-5218771CF16C}" type="presOf" srcId="{49003150-AE5F-44C2-87EA-D877F8FF781F}" destId="{A913F0AF-7CF5-47FD-99BD-6AB6A718A9DE}" srcOrd="0" destOrd="0" presId="urn:microsoft.com/office/officeart/2008/layout/LinedList"/>
    <dgm:cxn modelId="{22AC9B89-4A44-47E1-A24D-2EB53326450A}" type="presOf" srcId="{F4CC24F8-96D6-40D5-8D65-8F19C8C24E5F}" destId="{38F526CE-CC13-4174-B854-0048E52EADDD}" srcOrd="0" destOrd="0" presId="urn:microsoft.com/office/officeart/2008/layout/LinedList"/>
    <dgm:cxn modelId="{F4C4C1D8-F00A-4DEE-B0AE-757798E7E02B}" type="presOf" srcId="{BA78FB48-61BC-4DC2-B715-87C7B3B1E01F}" destId="{B886A7F9-7579-4DC1-A362-5F13A14B0DE0}" srcOrd="0" destOrd="0" presId="urn:microsoft.com/office/officeart/2008/layout/LinedList"/>
    <dgm:cxn modelId="{7BCD2FE0-A297-4FFB-870D-1256EA15F444}" type="presOf" srcId="{0D05106F-807A-48FD-8D95-960B288BC074}" destId="{486B980E-3484-417D-9DB2-C4BCE85E0D47}" srcOrd="0" destOrd="0" presId="urn:microsoft.com/office/officeart/2008/layout/LinedList"/>
    <dgm:cxn modelId="{BC16A920-0B3E-4340-8FD6-8FD28F788B98}" type="presParOf" srcId="{A649B265-8DD9-442A-A53E-B313870E14F3}" destId="{F3171A84-8F36-4D17-AFAE-0602FB331F1A}" srcOrd="0" destOrd="0" presId="urn:microsoft.com/office/officeart/2008/layout/LinedList"/>
    <dgm:cxn modelId="{532CB604-7CC3-40AB-A77C-68BDD22669FE}" type="presParOf" srcId="{A649B265-8DD9-442A-A53E-B313870E14F3}" destId="{F7C4295C-D755-42DA-8B1B-5C793CEDB55A}" srcOrd="1" destOrd="0" presId="urn:microsoft.com/office/officeart/2008/layout/LinedList"/>
    <dgm:cxn modelId="{559CDFAD-AB47-466E-B755-448EE9D105AF}" type="presParOf" srcId="{F7C4295C-D755-42DA-8B1B-5C793CEDB55A}" destId="{486B980E-3484-417D-9DB2-C4BCE85E0D47}" srcOrd="0" destOrd="0" presId="urn:microsoft.com/office/officeart/2008/layout/LinedList"/>
    <dgm:cxn modelId="{D8DE1CF8-EFE1-45B8-A5D7-54FDC8951F18}" type="presParOf" srcId="{F7C4295C-D755-42DA-8B1B-5C793CEDB55A}" destId="{4672884C-C6AE-4121-AFD5-476BA0D30A80}" srcOrd="1" destOrd="0" presId="urn:microsoft.com/office/officeart/2008/layout/LinedList"/>
    <dgm:cxn modelId="{991A3B31-C6F9-4FB9-AC64-F18192320B54}" type="presParOf" srcId="{A649B265-8DD9-442A-A53E-B313870E14F3}" destId="{7B225D30-AEDF-4A23-A39D-5D11656DD1B0}" srcOrd="2" destOrd="0" presId="urn:microsoft.com/office/officeart/2008/layout/LinedList"/>
    <dgm:cxn modelId="{D879CFDE-849C-4F22-9091-AB79E7197DF5}" type="presParOf" srcId="{A649B265-8DD9-442A-A53E-B313870E14F3}" destId="{45237485-E623-4E0E-8641-1CADC451D07B}" srcOrd="3" destOrd="0" presId="urn:microsoft.com/office/officeart/2008/layout/LinedList"/>
    <dgm:cxn modelId="{ADA32FCF-1EF2-4149-8873-F460114BA7D4}" type="presParOf" srcId="{45237485-E623-4E0E-8641-1CADC451D07B}" destId="{B886A7F9-7579-4DC1-A362-5F13A14B0DE0}" srcOrd="0" destOrd="0" presId="urn:microsoft.com/office/officeart/2008/layout/LinedList"/>
    <dgm:cxn modelId="{F3987F0B-B7CF-45F7-84BE-645625E90005}" type="presParOf" srcId="{45237485-E623-4E0E-8641-1CADC451D07B}" destId="{5280860C-7702-4EDE-BDB1-DA4A62F1501C}" srcOrd="1" destOrd="0" presId="urn:microsoft.com/office/officeart/2008/layout/LinedList"/>
    <dgm:cxn modelId="{040B86A6-CA2C-4556-A9E7-F2BE96047739}" type="presParOf" srcId="{A649B265-8DD9-442A-A53E-B313870E14F3}" destId="{CB35BA4E-9427-44FD-83CA-E12410DDD2D8}" srcOrd="4" destOrd="0" presId="urn:microsoft.com/office/officeart/2008/layout/LinedList"/>
    <dgm:cxn modelId="{75D6C6C6-5941-4CF6-B585-8EE22D40D602}" type="presParOf" srcId="{A649B265-8DD9-442A-A53E-B313870E14F3}" destId="{CFEE5BC1-4A2A-48B6-87D7-685414FB1AE0}" srcOrd="5" destOrd="0" presId="urn:microsoft.com/office/officeart/2008/layout/LinedList"/>
    <dgm:cxn modelId="{7A66EFE7-6D0E-4D82-AEB5-47FDF2C59442}" type="presParOf" srcId="{CFEE5BC1-4A2A-48B6-87D7-685414FB1AE0}" destId="{A913F0AF-7CF5-47FD-99BD-6AB6A718A9DE}" srcOrd="0" destOrd="0" presId="urn:microsoft.com/office/officeart/2008/layout/LinedList"/>
    <dgm:cxn modelId="{3A635B06-6008-4F20-8DD4-21647E169566}" type="presParOf" srcId="{CFEE5BC1-4A2A-48B6-87D7-685414FB1AE0}" destId="{40D17B4D-85EA-41B5-979E-36902A85BD5B}" srcOrd="1" destOrd="0" presId="urn:microsoft.com/office/officeart/2008/layout/LinedList"/>
    <dgm:cxn modelId="{C699068E-92ED-4F1F-9C36-0DEA76F825AC}" type="presParOf" srcId="{A649B265-8DD9-442A-A53E-B313870E14F3}" destId="{C7FC7FEA-4BAE-4D74-8C65-42E1A26E8F05}" srcOrd="6" destOrd="0" presId="urn:microsoft.com/office/officeart/2008/layout/LinedList"/>
    <dgm:cxn modelId="{27830858-E5D5-480A-998F-991DEE094701}" type="presParOf" srcId="{A649B265-8DD9-442A-A53E-B313870E14F3}" destId="{16AD466B-26E9-4EAB-B82A-862409A45C77}" srcOrd="7" destOrd="0" presId="urn:microsoft.com/office/officeart/2008/layout/LinedList"/>
    <dgm:cxn modelId="{0F61756E-05EB-4E57-B6A5-13EAF9740536}" type="presParOf" srcId="{16AD466B-26E9-4EAB-B82A-862409A45C77}" destId="{B0213372-DACE-4EDC-9E08-24F947E3D8DA}" srcOrd="0" destOrd="0" presId="urn:microsoft.com/office/officeart/2008/layout/LinedList"/>
    <dgm:cxn modelId="{E2684331-DE51-46BF-854F-D0FB8D875B5F}" type="presParOf" srcId="{16AD466B-26E9-4EAB-B82A-862409A45C77}" destId="{787CCF6A-033D-48FB-97B6-9763F59B1FFF}" srcOrd="1" destOrd="0" presId="urn:microsoft.com/office/officeart/2008/layout/LinedList"/>
    <dgm:cxn modelId="{0C069856-C7D9-40A1-9976-9104114C538C}" type="presParOf" srcId="{A649B265-8DD9-442A-A53E-B313870E14F3}" destId="{0B9D65D7-F959-4C59-93AC-4506E2B2B97E}" srcOrd="8" destOrd="0" presId="urn:microsoft.com/office/officeart/2008/layout/LinedList"/>
    <dgm:cxn modelId="{EB6EFB68-1FEF-463E-8490-82762C472EBA}" type="presParOf" srcId="{A649B265-8DD9-442A-A53E-B313870E14F3}" destId="{367011BC-9265-4F6B-BAFA-235C144DB589}" srcOrd="9" destOrd="0" presId="urn:microsoft.com/office/officeart/2008/layout/LinedList"/>
    <dgm:cxn modelId="{0AFE5CBE-5570-430D-9CB1-5836986C7A0E}" type="presParOf" srcId="{367011BC-9265-4F6B-BAFA-235C144DB589}" destId="{38F526CE-CC13-4174-B854-0048E52EADDD}" srcOrd="0" destOrd="0" presId="urn:microsoft.com/office/officeart/2008/layout/LinedList"/>
    <dgm:cxn modelId="{A0C887C5-192D-4508-977F-4C1D07F1FCF0}" type="presParOf" srcId="{367011BC-9265-4F6B-BAFA-235C144DB589}" destId="{DA3779B7-08EC-4407-90C1-70BF38DBE6F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AF08C0-7293-407F-A1FC-E9347D06D847}">
      <dsp:nvSpPr>
        <dsp:cNvPr id="0" name=""/>
        <dsp:cNvSpPr/>
      </dsp:nvSpPr>
      <dsp:spPr>
        <a:xfrm>
          <a:off x="0" y="0"/>
          <a:ext cx="8495432" cy="7540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decided to take this subject as if it were a challenge.</a:t>
          </a:r>
        </a:p>
      </dsp:txBody>
      <dsp:txXfrm>
        <a:off x="22086" y="22086"/>
        <a:ext cx="7593515" cy="709889"/>
      </dsp:txXfrm>
    </dsp:sp>
    <dsp:sp modelId="{9D616EAA-AAA9-4577-BAA3-8B1AAEB6A76F}">
      <dsp:nvSpPr>
        <dsp:cNvPr id="0" name=""/>
        <dsp:cNvSpPr/>
      </dsp:nvSpPr>
      <dsp:spPr>
        <a:xfrm>
          <a:off x="634399" y="858791"/>
          <a:ext cx="8495432" cy="7540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want greater equity in household safety. That our product can be used the most would make us very proud.</a:t>
          </a:r>
        </a:p>
      </dsp:txBody>
      <dsp:txXfrm>
        <a:off x="656485" y="880877"/>
        <a:ext cx="7326721" cy="709889"/>
      </dsp:txXfrm>
    </dsp:sp>
    <dsp:sp modelId="{C2AE4A22-121E-4D14-9551-44856AAE5A72}">
      <dsp:nvSpPr>
        <dsp:cNvPr id="0" name=""/>
        <dsp:cNvSpPr/>
      </dsp:nvSpPr>
      <dsp:spPr>
        <a:xfrm>
          <a:off x="1268798" y="1717583"/>
          <a:ext cx="8495432" cy="75406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Moreover, the real challenge for us is to introduce the fingerprint reader with the lock. Because for us this is a very complex task to achieve in an IoT project.</a:t>
          </a:r>
        </a:p>
      </dsp:txBody>
      <dsp:txXfrm>
        <a:off x="1290884" y="1739669"/>
        <a:ext cx="7326721" cy="709889"/>
      </dsp:txXfrm>
    </dsp:sp>
    <dsp:sp modelId="{E3D2E462-1353-4EE3-B2D8-984065E288AD}">
      <dsp:nvSpPr>
        <dsp:cNvPr id="0" name=""/>
        <dsp:cNvSpPr/>
      </dsp:nvSpPr>
      <dsp:spPr>
        <a:xfrm>
          <a:off x="1903197" y="2576375"/>
          <a:ext cx="8495432" cy="75406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Moreover, we really wanted to carry out this project because it could represent a first model with points of improvement and a better budget for our own personal use.</a:t>
          </a:r>
        </a:p>
      </dsp:txBody>
      <dsp:txXfrm>
        <a:off x="1925283" y="2598461"/>
        <a:ext cx="7326721" cy="709889"/>
      </dsp:txXfrm>
    </dsp:sp>
    <dsp:sp modelId="{75F9210F-D560-4831-B650-0821B4A60AAF}">
      <dsp:nvSpPr>
        <dsp:cNvPr id="0" name=""/>
        <dsp:cNvSpPr/>
      </dsp:nvSpPr>
      <dsp:spPr>
        <a:xfrm>
          <a:off x="2537596" y="3435167"/>
          <a:ext cx="8495432" cy="75406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No more need to have a key pair to access a certain door is really great in our opinion. </a:t>
          </a:r>
        </a:p>
      </dsp:txBody>
      <dsp:txXfrm>
        <a:off x="2559682" y="3457253"/>
        <a:ext cx="7326721" cy="709889"/>
      </dsp:txXfrm>
    </dsp:sp>
    <dsp:sp modelId="{4BAF0735-65C2-4977-BB8F-779E8D9EF831}">
      <dsp:nvSpPr>
        <dsp:cNvPr id="0" name=""/>
        <dsp:cNvSpPr/>
      </dsp:nvSpPr>
      <dsp:spPr>
        <a:xfrm>
          <a:off x="8005292" y="550883"/>
          <a:ext cx="490139" cy="4901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115573" y="550883"/>
        <a:ext cx="269577" cy="368830"/>
      </dsp:txXfrm>
    </dsp:sp>
    <dsp:sp modelId="{18AB0056-5B98-4D5E-94F6-888EF7E1B9A1}">
      <dsp:nvSpPr>
        <dsp:cNvPr id="0" name=""/>
        <dsp:cNvSpPr/>
      </dsp:nvSpPr>
      <dsp:spPr>
        <a:xfrm>
          <a:off x="8639691" y="1409675"/>
          <a:ext cx="490139" cy="49013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749972" y="1409675"/>
        <a:ext cx="269577" cy="368830"/>
      </dsp:txXfrm>
    </dsp:sp>
    <dsp:sp modelId="{8F9FA895-0493-4E0C-A2C7-350F0A227DC0}">
      <dsp:nvSpPr>
        <dsp:cNvPr id="0" name=""/>
        <dsp:cNvSpPr/>
      </dsp:nvSpPr>
      <dsp:spPr>
        <a:xfrm>
          <a:off x="9274090" y="2255899"/>
          <a:ext cx="490139" cy="49013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9384371" y="2255899"/>
        <a:ext cx="269577" cy="368830"/>
      </dsp:txXfrm>
    </dsp:sp>
    <dsp:sp modelId="{919146B6-FA3C-414F-896C-9D43B0FBD321}">
      <dsp:nvSpPr>
        <dsp:cNvPr id="0" name=""/>
        <dsp:cNvSpPr/>
      </dsp:nvSpPr>
      <dsp:spPr>
        <a:xfrm>
          <a:off x="9908490" y="3123070"/>
          <a:ext cx="490139" cy="49013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10018771" y="3123070"/>
        <a:ext cx="269577" cy="368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D3D05-0C36-47A8-86BD-C615B6F8517E}">
      <dsp:nvSpPr>
        <dsp:cNvPr id="0" name=""/>
        <dsp:cNvSpPr/>
      </dsp:nvSpPr>
      <dsp:spPr>
        <a:xfrm>
          <a:off x="0" y="3587277"/>
          <a:ext cx="7240146" cy="23536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264" tIns="334264" rIns="334264" bIns="334264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700" kern="1200"/>
            <a:t>Loop in three main parts : </a:t>
          </a:r>
          <a:endParaRPr lang="en-US" sz="4700" kern="1200"/>
        </a:p>
      </dsp:txBody>
      <dsp:txXfrm>
        <a:off x="0" y="3587277"/>
        <a:ext cx="7240146" cy="1270966"/>
      </dsp:txXfrm>
    </dsp:sp>
    <dsp:sp modelId="{4E236E13-2555-4C91-A450-69DDE04B8F59}">
      <dsp:nvSpPr>
        <dsp:cNvPr id="0" name=""/>
        <dsp:cNvSpPr/>
      </dsp:nvSpPr>
      <dsp:spPr>
        <a:xfrm>
          <a:off x="3535" y="4811171"/>
          <a:ext cx="2411025" cy="108267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To check the door sensor </a:t>
          </a:r>
          <a:endParaRPr lang="en-US" sz="2700" kern="1200"/>
        </a:p>
      </dsp:txBody>
      <dsp:txXfrm>
        <a:off x="3535" y="4811171"/>
        <a:ext cx="2411025" cy="1082675"/>
      </dsp:txXfrm>
    </dsp:sp>
    <dsp:sp modelId="{8B19892D-3475-4FF8-BEB3-32E59099BA6F}">
      <dsp:nvSpPr>
        <dsp:cNvPr id="0" name=""/>
        <dsp:cNvSpPr/>
      </dsp:nvSpPr>
      <dsp:spPr>
        <a:xfrm>
          <a:off x="2414560" y="4811171"/>
          <a:ext cx="2411025" cy="1082675"/>
        </a:xfrm>
        <a:prstGeom prst="rect">
          <a:avLst/>
        </a:prstGeom>
        <a:solidFill>
          <a:schemeClr val="accent2">
            <a:tint val="40000"/>
            <a:alpha val="90000"/>
            <a:hueOff val="-544367"/>
            <a:satOff val="4926"/>
            <a:lumOff val="49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44367"/>
              <a:satOff val="4926"/>
              <a:lumOff val="4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To check the inside button</a:t>
          </a:r>
          <a:endParaRPr lang="en-US" sz="2700" kern="1200"/>
        </a:p>
      </dsp:txBody>
      <dsp:txXfrm>
        <a:off x="2414560" y="4811171"/>
        <a:ext cx="2411025" cy="1082675"/>
      </dsp:txXfrm>
    </dsp:sp>
    <dsp:sp modelId="{7EB13B80-9AD9-490A-B5E2-FF809EF0297F}">
      <dsp:nvSpPr>
        <dsp:cNvPr id="0" name=""/>
        <dsp:cNvSpPr/>
      </dsp:nvSpPr>
      <dsp:spPr>
        <a:xfrm>
          <a:off x="4825585" y="4811171"/>
          <a:ext cx="2411025" cy="1082675"/>
        </a:xfrm>
        <a:prstGeom prst="rect">
          <a:avLst/>
        </a:prstGeom>
        <a:solidFill>
          <a:schemeClr val="accent2">
            <a:tint val="40000"/>
            <a:alpha val="90000"/>
            <a:hueOff val="-1088734"/>
            <a:satOff val="9851"/>
            <a:lumOff val="99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88734"/>
              <a:satOff val="9851"/>
              <a:lumOff val="9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To check the fingerprint system</a:t>
          </a:r>
          <a:endParaRPr lang="en-US" sz="2700" kern="1200"/>
        </a:p>
      </dsp:txBody>
      <dsp:txXfrm>
        <a:off x="4825585" y="4811171"/>
        <a:ext cx="2411025" cy="1082675"/>
      </dsp:txXfrm>
    </dsp:sp>
    <dsp:sp modelId="{2E6F22D7-091F-4F30-BE69-A622ED8D5068}">
      <dsp:nvSpPr>
        <dsp:cNvPr id="0" name=""/>
        <dsp:cNvSpPr/>
      </dsp:nvSpPr>
      <dsp:spPr>
        <a:xfrm rot="10800000">
          <a:off x="0" y="2680"/>
          <a:ext cx="7240146" cy="3619901"/>
        </a:xfrm>
        <a:prstGeom prst="upArrowCallout">
          <a:avLst/>
        </a:prstGeom>
        <a:solidFill>
          <a:schemeClr val="accent2">
            <a:hueOff val="-1506324"/>
            <a:satOff val="7394"/>
            <a:lumOff val="3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264" tIns="334264" rIns="334264" bIns="334264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700" kern="1200"/>
            <a:t>Classical setup with library, Serial and Wifi part</a:t>
          </a:r>
          <a:endParaRPr lang="en-US" sz="4700" kern="1200"/>
        </a:p>
      </dsp:txBody>
      <dsp:txXfrm rot="10800000">
        <a:off x="0" y="2680"/>
        <a:ext cx="7240146" cy="23521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71A84-8F36-4D17-AFAE-0602FB331F1A}">
      <dsp:nvSpPr>
        <dsp:cNvPr id="0" name=""/>
        <dsp:cNvSpPr/>
      </dsp:nvSpPr>
      <dsp:spPr>
        <a:xfrm>
          <a:off x="0" y="725"/>
          <a:ext cx="724014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B980E-3484-417D-9DB2-C4BCE85E0D47}">
      <dsp:nvSpPr>
        <dsp:cNvPr id="0" name=""/>
        <dsp:cNvSpPr/>
      </dsp:nvSpPr>
      <dsp:spPr>
        <a:xfrm>
          <a:off x="0" y="725"/>
          <a:ext cx="7240146" cy="118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Add / delete fingerprint</a:t>
          </a:r>
          <a:endParaRPr lang="en-US" sz="3600" kern="1200"/>
        </a:p>
      </dsp:txBody>
      <dsp:txXfrm>
        <a:off x="0" y="725"/>
        <a:ext cx="7240146" cy="1188429"/>
      </dsp:txXfrm>
    </dsp:sp>
    <dsp:sp modelId="{7B225D30-AEDF-4A23-A39D-5D11656DD1B0}">
      <dsp:nvSpPr>
        <dsp:cNvPr id="0" name=""/>
        <dsp:cNvSpPr/>
      </dsp:nvSpPr>
      <dsp:spPr>
        <a:xfrm>
          <a:off x="0" y="1189155"/>
          <a:ext cx="724014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86A7F9-7579-4DC1-A362-5F13A14B0DE0}">
      <dsp:nvSpPr>
        <dsp:cNvPr id="0" name=""/>
        <dsp:cNvSpPr/>
      </dsp:nvSpPr>
      <dsp:spPr>
        <a:xfrm>
          <a:off x="0" y="1189155"/>
          <a:ext cx="7240146" cy="118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Manage lock with fingerprint &amp; push Button</a:t>
          </a:r>
          <a:endParaRPr lang="en-US" sz="3600" kern="1200"/>
        </a:p>
      </dsp:txBody>
      <dsp:txXfrm>
        <a:off x="0" y="1189155"/>
        <a:ext cx="7240146" cy="1188429"/>
      </dsp:txXfrm>
    </dsp:sp>
    <dsp:sp modelId="{CB35BA4E-9427-44FD-83CA-E12410DDD2D8}">
      <dsp:nvSpPr>
        <dsp:cNvPr id="0" name=""/>
        <dsp:cNvSpPr/>
      </dsp:nvSpPr>
      <dsp:spPr>
        <a:xfrm>
          <a:off x="0" y="2377585"/>
          <a:ext cx="724014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3F0AF-7CF5-47FD-99BD-6AB6A718A9DE}">
      <dsp:nvSpPr>
        <dsp:cNvPr id="0" name=""/>
        <dsp:cNvSpPr/>
      </dsp:nvSpPr>
      <dsp:spPr>
        <a:xfrm>
          <a:off x="0" y="2377585"/>
          <a:ext cx="7240146" cy="118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Display informations on the LCD</a:t>
          </a:r>
          <a:endParaRPr lang="en-US" sz="3600" kern="1200"/>
        </a:p>
      </dsp:txBody>
      <dsp:txXfrm>
        <a:off x="0" y="2377585"/>
        <a:ext cx="7240146" cy="1188429"/>
      </dsp:txXfrm>
    </dsp:sp>
    <dsp:sp modelId="{C7FC7FEA-4BAE-4D74-8C65-42E1A26E8F05}">
      <dsp:nvSpPr>
        <dsp:cNvPr id="0" name=""/>
        <dsp:cNvSpPr/>
      </dsp:nvSpPr>
      <dsp:spPr>
        <a:xfrm>
          <a:off x="0" y="3566014"/>
          <a:ext cx="724014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13372-DACE-4EDC-9E08-24F947E3D8DA}">
      <dsp:nvSpPr>
        <dsp:cNvPr id="0" name=""/>
        <dsp:cNvSpPr/>
      </dsp:nvSpPr>
      <dsp:spPr>
        <a:xfrm>
          <a:off x="0" y="3566014"/>
          <a:ext cx="7240146" cy="118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Send an email notifications </a:t>
          </a:r>
          <a:endParaRPr lang="en-US" sz="3600" kern="1200"/>
        </a:p>
      </dsp:txBody>
      <dsp:txXfrm>
        <a:off x="0" y="3566014"/>
        <a:ext cx="7240146" cy="1188429"/>
      </dsp:txXfrm>
    </dsp:sp>
    <dsp:sp modelId="{0B9D65D7-F959-4C59-93AC-4506E2B2B97E}">
      <dsp:nvSpPr>
        <dsp:cNvPr id="0" name=""/>
        <dsp:cNvSpPr/>
      </dsp:nvSpPr>
      <dsp:spPr>
        <a:xfrm>
          <a:off x="0" y="4754444"/>
          <a:ext cx="724014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526CE-CC13-4174-B854-0048E52EADDD}">
      <dsp:nvSpPr>
        <dsp:cNvPr id="0" name=""/>
        <dsp:cNvSpPr/>
      </dsp:nvSpPr>
      <dsp:spPr>
        <a:xfrm>
          <a:off x="0" y="4754444"/>
          <a:ext cx="7240146" cy="118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Historic of the lock on a google sheet in real time</a:t>
          </a:r>
          <a:endParaRPr lang="en-US" sz="3600" kern="1200"/>
        </a:p>
      </dsp:txBody>
      <dsp:txXfrm>
        <a:off x="0" y="4754444"/>
        <a:ext cx="7240146" cy="1188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47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14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22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7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9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91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80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3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67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08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January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10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January 11, 2021</a:t>
            </a:fld>
            <a:endParaRPr lang="en-US" cap="al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‹N°›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50321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5" r:id="rId4"/>
    <p:sldLayoutId id="2147483676" r:id="rId5"/>
    <p:sldLayoutId id="2147483681" r:id="rId6"/>
    <p:sldLayoutId id="2147483677" r:id="rId7"/>
    <p:sldLayoutId id="2147483678" r:id="rId8"/>
    <p:sldLayoutId id="2147483679" r:id="rId9"/>
    <p:sldLayoutId id="2147483680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36F292AA-C8DB-4CAA-97C9-456CF8540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D5AE904-3F5D-4245-854B-FBE5C54A2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69" r="18641" b="-3"/>
          <a:stretch/>
        </p:blipFill>
        <p:spPr>
          <a:xfrm>
            <a:off x="-1" y="10"/>
            <a:ext cx="4587901" cy="685799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73000"/>
                </a:scheme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8000">
                <a:schemeClr val="accent2">
                  <a:alpha val="6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22000">
                <a:schemeClr val="accent6">
                  <a:alpha val="39000"/>
                </a:schemeClr>
              </a:gs>
              <a:gs pos="82000">
                <a:schemeClr val="accent5">
                  <a:alpha val="1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56CF5B-1DAD-4912-86B9-FCA73369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18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275425" y="768485"/>
            <a:ext cx="6133656" cy="3169674"/>
          </a:xfrm>
        </p:spPr>
        <p:txBody>
          <a:bodyPr>
            <a:normAutofit/>
          </a:bodyPr>
          <a:lstStyle/>
          <a:p>
            <a:pPr algn="r"/>
            <a:r>
              <a:rPr lang="de-DE">
                <a:solidFill>
                  <a:schemeClr val="bg1"/>
                </a:solidFill>
              </a:rPr>
              <a:t>Smart Lock</a:t>
            </a:r>
            <a:br>
              <a:rPr lang="de-DE"/>
            </a:br>
            <a:r>
              <a:rPr lang="de-DE" sz="2800" i="1">
                <a:solidFill>
                  <a:schemeClr val="bg1"/>
                </a:solidFill>
              </a:rPr>
              <a:t>Internet </a:t>
            </a:r>
            <a:r>
              <a:rPr lang="de-DE" sz="2800" i="1" err="1">
                <a:solidFill>
                  <a:schemeClr val="bg1"/>
                </a:solidFill>
              </a:rPr>
              <a:t>of</a:t>
            </a:r>
            <a:r>
              <a:rPr lang="de-DE" sz="2800" i="1">
                <a:solidFill>
                  <a:schemeClr val="bg1"/>
                </a:solidFill>
              </a:rPr>
              <a:t> </a:t>
            </a:r>
            <a:r>
              <a:rPr lang="de-DE" sz="2800" i="1" err="1">
                <a:solidFill>
                  <a:schemeClr val="bg1"/>
                </a:solidFill>
              </a:rPr>
              <a:t>things</a:t>
            </a:r>
            <a:endParaRPr lang="de-DE" sz="2800" i="1">
              <a:solidFill>
                <a:schemeClr val="bg1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62918" y="4793128"/>
            <a:ext cx="5462494" cy="1727310"/>
          </a:xfrm>
        </p:spPr>
        <p:txBody>
          <a:bodyPr vert="horz" lIns="0" tIns="0" rIns="0" bIns="0" rtlCol="0" anchor="t">
            <a:normAutofit/>
          </a:bodyPr>
          <a:lstStyle/>
          <a:p>
            <a:pPr algn="r">
              <a:lnSpc>
                <a:spcPct val="100000"/>
              </a:lnSpc>
            </a:pPr>
            <a:r>
              <a:rPr lang="de-DE" sz="2000">
                <a:solidFill>
                  <a:schemeClr val="bg1"/>
                </a:solidFill>
                <a:ea typeface="+mn-lt"/>
                <a:cs typeface="+mn-lt"/>
              </a:rPr>
              <a:t>TEAM OF 2</a:t>
            </a:r>
            <a:endParaRPr lang="fr-FR">
              <a:solidFill>
                <a:schemeClr val="bg1"/>
              </a:solidFill>
            </a:endParaRPr>
          </a:p>
          <a:p>
            <a:pPr algn="r">
              <a:lnSpc>
                <a:spcPct val="100000"/>
              </a:lnSpc>
            </a:pPr>
            <a:r>
              <a:rPr lang="de-DE" sz="2000">
                <a:solidFill>
                  <a:schemeClr val="bg1"/>
                </a:solidFill>
              </a:rPr>
              <a:t>THOMAs </a:t>
            </a:r>
            <a:r>
              <a:rPr lang="de-DE" sz="2000" err="1">
                <a:solidFill>
                  <a:schemeClr val="bg1"/>
                </a:solidFill>
              </a:rPr>
              <a:t>nathan</a:t>
            </a:r>
            <a:endParaRPr lang="de-DE" sz="2000">
              <a:solidFill>
                <a:schemeClr val="bg1"/>
              </a:solidFill>
            </a:endParaRPr>
          </a:p>
          <a:p>
            <a:pPr algn="r">
              <a:lnSpc>
                <a:spcPct val="100000"/>
              </a:lnSpc>
            </a:pPr>
            <a:r>
              <a:rPr lang="de-DE" sz="2000" err="1">
                <a:solidFill>
                  <a:schemeClr val="bg1"/>
                </a:solidFill>
              </a:rPr>
              <a:t>NGUYEn</a:t>
            </a:r>
            <a:r>
              <a:rPr lang="de-DE" sz="2000">
                <a:solidFill>
                  <a:schemeClr val="bg1"/>
                </a:solidFill>
              </a:rPr>
              <a:t> Luc-</a:t>
            </a:r>
            <a:r>
              <a:rPr lang="de-DE" sz="2000" err="1">
                <a:solidFill>
                  <a:schemeClr val="bg1"/>
                </a:solidFill>
              </a:rPr>
              <a:t>éric</a:t>
            </a:r>
            <a:endParaRPr lang="de-DE" sz="2000">
              <a:solidFill>
                <a:schemeClr val="bg1"/>
              </a:solidFill>
            </a:endParaRPr>
          </a:p>
          <a:p>
            <a:pPr algn="r"/>
            <a:endParaRPr lang="de-DE" sz="2000">
              <a:solidFill>
                <a:schemeClr val="bg1"/>
              </a:solidFill>
            </a:endParaRPr>
          </a:p>
        </p:txBody>
      </p:sp>
      <p:pic>
        <p:nvPicPr>
          <p:cNvPr id="12" name="Image 13" descr="Une image contenant assiette, signe, horloge&#10;&#10;Description générée automatiquement">
            <a:extLst>
              <a:ext uri="{FF2B5EF4-FFF2-40B4-BE49-F238E27FC236}">
                <a16:creationId xmlns:a16="http://schemas.microsoft.com/office/drawing/2014/main" id="{D732A257-7BC1-43A1-B00F-E5E2D6844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34" y="254508"/>
            <a:ext cx="2743200" cy="101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8" name="Rectangle 70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9" name="Espace réservé du contenu 2">
            <a:extLst>
              <a:ext uri="{FF2B5EF4-FFF2-40B4-BE49-F238E27FC236}">
                <a16:creationId xmlns:a16="http://schemas.microsoft.com/office/drawing/2014/main" id="{067A54E2-E7A7-446D-BC3C-9D0B479025C1}"/>
              </a:ext>
            </a:extLst>
          </p:cNvPr>
          <p:cNvSpPr txBox="1">
            <a:spLocks/>
          </p:cNvSpPr>
          <p:nvPr/>
        </p:nvSpPr>
        <p:spPr>
          <a:xfrm>
            <a:off x="1276047" y="1401417"/>
            <a:ext cx="4911392" cy="358394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Smart locks under development use NFC for transmission. </a:t>
            </a:r>
          </a:p>
          <a:p>
            <a:pPr marL="0" indent="0">
              <a:buNone/>
            </a:pPr>
            <a:r>
              <a:rPr lang="en-US" sz="2000" dirty="0"/>
              <a:t>The advantage is that the smart locks themselves no longer require a power supply.</a:t>
            </a:r>
          </a:p>
          <a:p>
            <a:pPr marL="0" indent="0">
              <a:buNone/>
            </a:pPr>
            <a:r>
              <a:rPr lang="en-US" sz="2000" dirty="0"/>
              <a:t>But are able to use the induction energy of the smartphone. </a:t>
            </a:r>
          </a:p>
          <a:p>
            <a:pPr marL="0" indent="0">
              <a:buNone/>
            </a:pPr>
            <a:r>
              <a:rPr lang="en-US" sz="2000" dirty="0"/>
              <a:t>In this case, the smartphone scans the RFID tag integrated in the smart lock.</a:t>
            </a:r>
          </a:p>
        </p:txBody>
      </p:sp>
      <p:pic>
        <p:nvPicPr>
          <p:cNvPr id="10242" name="Picture 2" descr="Qu'est-ce que NFC et à quoi ça sert ? - Coolblue - avant 23:59, demain chez  vous">
            <a:extLst>
              <a:ext uri="{FF2B5EF4-FFF2-40B4-BE49-F238E27FC236}">
                <a16:creationId xmlns:a16="http://schemas.microsoft.com/office/drawing/2014/main" id="{215BC031-AB7C-4426-B3A0-942A25DEE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0" r="15293"/>
          <a:stretch/>
        </p:blipFill>
        <p:spPr bwMode="auto">
          <a:xfrm>
            <a:off x="6644639" y="1164091"/>
            <a:ext cx="5090161" cy="405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0" name="Rectangle 72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1" name="Rectangle 74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07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5EA7F1D-6737-4609-94CE-0E7C0CED7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0FCA68-3497-4CB3-8C25-B6AE87EFE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4">
                  <a:alpha val="61000"/>
                </a:schemeClr>
              </a:gs>
              <a:gs pos="100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A3DC6B-18DE-4588-B321-8101DED54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80357" y="0"/>
            <a:ext cx="11711642" cy="6857998"/>
          </a:xfrm>
          <a:prstGeom prst="rect">
            <a:avLst/>
          </a:prstGeom>
          <a:gradFill>
            <a:gsLst>
              <a:gs pos="6000">
                <a:schemeClr val="accent6">
                  <a:lumMod val="75000"/>
                  <a:alpha val="93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A34BCD-93B4-45FF-9448-87F7C4311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1494"/>
            <a:ext cx="8153399" cy="6399306"/>
          </a:xfrm>
          <a:prstGeom prst="rect">
            <a:avLst/>
          </a:prstGeom>
          <a:gradFill>
            <a:gsLst>
              <a:gs pos="22000">
                <a:schemeClr val="accent2">
                  <a:alpha val="68000"/>
                </a:schemeClr>
              </a:gs>
              <a:gs pos="99000">
                <a:schemeClr val="accent5"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F7F8F0-28A9-4A24-96A8-E5E423FBF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7897613" y="684022"/>
            <a:ext cx="5330585" cy="521872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EE5410-5DAB-442C-8E7B-CDAB35E75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3"/>
            <a:ext cx="12191999" cy="4399229"/>
          </a:xfrm>
          <a:prstGeom prst="rect">
            <a:avLst/>
          </a:prstGeom>
          <a:gradFill>
            <a:gsLst>
              <a:gs pos="22000">
                <a:schemeClr val="accent2">
                  <a:alpha val="49000"/>
                </a:schemeClr>
              </a:gs>
              <a:gs pos="99000">
                <a:schemeClr val="accent5">
                  <a:alpha val="62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AE736F80-AEA2-48BF-A697-1D148B160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032" y="595293"/>
            <a:ext cx="10241280" cy="78255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Selection Criteria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1FA0A73D-386C-4539-90B3-009D27C24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85" y="2460389"/>
            <a:ext cx="2691856" cy="3973567"/>
          </a:xfr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The use</a:t>
            </a:r>
          </a:p>
          <a:p>
            <a:r>
              <a:rPr lang="en-US" dirty="0">
                <a:solidFill>
                  <a:schemeClr val="bg1"/>
                </a:solidFill>
              </a:rPr>
              <a:t>Personal housing</a:t>
            </a:r>
          </a:p>
          <a:p>
            <a:r>
              <a:rPr lang="en-US" dirty="0">
                <a:solidFill>
                  <a:schemeClr val="bg1"/>
                </a:solidFill>
              </a:rPr>
              <a:t>Rental to individuals</a:t>
            </a:r>
          </a:p>
          <a:p>
            <a:r>
              <a:rPr lang="en-US" dirty="0">
                <a:solidFill>
                  <a:schemeClr val="bg1"/>
                </a:solidFill>
              </a:rPr>
              <a:t>Work premises </a:t>
            </a:r>
          </a:p>
          <a:p>
            <a:r>
              <a:rPr lang="en-US" dirty="0">
                <a:solidFill>
                  <a:schemeClr val="bg1"/>
                </a:solidFill>
              </a:rPr>
              <a:t>Work desk</a:t>
            </a:r>
          </a:p>
          <a:p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374D0A31-B015-4A7B-8C6F-0E23E26B272D}"/>
              </a:ext>
            </a:extLst>
          </p:cNvPr>
          <p:cNvSpPr txBox="1">
            <a:spLocks/>
          </p:cNvSpPr>
          <p:nvPr/>
        </p:nvSpPr>
        <p:spPr>
          <a:xfrm>
            <a:off x="3328206" y="2457237"/>
            <a:ext cx="2691856" cy="397356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The taste</a:t>
            </a:r>
          </a:p>
          <a:p>
            <a:r>
              <a:rPr lang="en-US" dirty="0">
                <a:solidFill>
                  <a:schemeClr val="bg1"/>
                </a:solidFill>
              </a:rPr>
              <a:t>Modern</a:t>
            </a:r>
          </a:p>
          <a:p>
            <a:r>
              <a:rPr lang="en-US" dirty="0">
                <a:solidFill>
                  <a:schemeClr val="bg1"/>
                </a:solidFill>
              </a:rPr>
              <a:t>Discreet</a:t>
            </a:r>
          </a:p>
          <a:p>
            <a:r>
              <a:rPr lang="en-US" dirty="0">
                <a:solidFill>
                  <a:schemeClr val="bg1"/>
                </a:solidFill>
              </a:rPr>
              <a:t>Imposing</a:t>
            </a:r>
          </a:p>
          <a:p>
            <a:r>
              <a:rPr lang="en-US" dirty="0">
                <a:solidFill>
                  <a:schemeClr val="bg1"/>
                </a:solidFill>
              </a:rPr>
              <a:t>Round shape</a:t>
            </a:r>
          </a:p>
          <a:p>
            <a:r>
              <a:rPr lang="en-US" dirty="0">
                <a:solidFill>
                  <a:schemeClr val="bg1"/>
                </a:solidFill>
              </a:rPr>
              <a:t>Rectangular shape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92CF8BEA-FCED-4349-BC80-13E57C97DD89}"/>
              </a:ext>
            </a:extLst>
          </p:cNvPr>
          <p:cNvSpPr txBox="1">
            <a:spLocks/>
          </p:cNvSpPr>
          <p:nvPr/>
        </p:nvSpPr>
        <p:spPr>
          <a:xfrm>
            <a:off x="6241955" y="2470130"/>
            <a:ext cx="2691856" cy="397356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The budget</a:t>
            </a:r>
          </a:p>
          <a:p>
            <a:r>
              <a:rPr lang="en-US" dirty="0" err="1">
                <a:solidFill>
                  <a:schemeClr val="bg1"/>
                </a:solidFill>
              </a:rPr>
              <a:t>Minimun</a:t>
            </a:r>
            <a:r>
              <a:rPr lang="en-US" dirty="0">
                <a:solidFill>
                  <a:schemeClr val="bg1"/>
                </a:solidFill>
              </a:rPr>
              <a:t> 100$</a:t>
            </a:r>
          </a:p>
          <a:p>
            <a:r>
              <a:rPr lang="en-US" dirty="0">
                <a:solidFill>
                  <a:schemeClr val="bg1"/>
                </a:solidFill>
              </a:rPr>
              <a:t>If not = problems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4206D08B-4731-4577-B4F8-8A69B4C6E3C0}"/>
              </a:ext>
            </a:extLst>
          </p:cNvPr>
          <p:cNvSpPr txBox="1">
            <a:spLocks/>
          </p:cNvSpPr>
          <p:nvPr/>
        </p:nvSpPr>
        <p:spPr>
          <a:xfrm>
            <a:off x="9216977" y="2457237"/>
            <a:ext cx="2691856" cy="397356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The technology</a:t>
            </a:r>
          </a:p>
          <a:p>
            <a:r>
              <a:rPr lang="en-US" dirty="0">
                <a:solidFill>
                  <a:schemeClr val="bg1"/>
                </a:solidFill>
              </a:rPr>
              <a:t>Bluetooth</a:t>
            </a:r>
          </a:p>
          <a:p>
            <a:r>
              <a:rPr lang="en-US" dirty="0" err="1">
                <a:solidFill>
                  <a:schemeClr val="bg1"/>
                </a:solidFill>
              </a:rPr>
              <a:t>Wifi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Z-wave</a:t>
            </a:r>
          </a:p>
          <a:p>
            <a:r>
              <a:rPr lang="en-US" dirty="0">
                <a:solidFill>
                  <a:schemeClr val="bg1"/>
                </a:solidFill>
              </a:rPr>
              <a:t>NFC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7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76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78">
            <a:extLst>
              <a:ext uri="{FF2B5EF4-FFF2-40B4-BE49-F238E27FC236}">
                <a16:creationId xmlns:a16="http://schemas.microsoft.com/office/drawing/2014/main" id="{AA6849DF-0565-4BBD-ABA5-DE1ABE1C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93"/>
            <a:ext cx="12192001" cy="2386333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80">
            <a:extLst>
              <a:ext uri="{FF2B5EF4-FFF2-40B4-BE49-F238E27FC236}">
                <a16:creationId xmlns:a16="http://schemas.microsoft.com/office/drawing/2014/main" id="{2D5DA368-8AC9-41F6-99BB-6BA0C6E7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584016" y="-3126817"/>
            <a:ext cx="2387027" cy="8640659"/>
          </a:xfrm>
          <a:prstGeom prst="rect">
            <a:avLst/>
          </a:prstGeom>
          <a:gradFill>
            <a:gsLst>
              <a:gs pos="1000">
                <a:schemeClr val="accent2">
                  <a:alpha val="65000"/>
                </a:schemeClr>
              </a:gs>
              <a:gs pos="99000">
                <a:schemeClr val="accent5">
                  <a:alpha val="12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2820EC4-55F0-48FC-B7E6-3E7F5DE34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213653" y="693"/>
            <a:ext cx="8978348" cy="2386331"/>
          </a:xfrm>
          <a:prstGeom prst="rect">
            <a:avLst/>
          </a:prstGeom>
          <a:gradFill>
            <a:gsLst>
              <a:gs pos="27000">
                <a:schemeClr val="accent5">
                  <a:lumMod val="60000"/>
                  <a:lumOff val="40000"/>
                  <a:alpha val="0"/>
                </a:schemeClr>
              </a:gs>
              <a:gs pos="100000">
                <a:schemeClr val="accent6">
                  <a:alpha val="8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6F73FF-41B4-4DD5-92CB-22BA3760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74964"/>
            <a:ext cx="9448801" cy="10471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dirty="0" err="1">
                <a:solidFill>
                  <a:schemeClr val="bg1"/>
                </a:solidFill>
              </a:rPr>
              <a:t>What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mAKes</a:t>
            </a:r>
            <a:r>
              <a:rPr lang="fr-FR" dirty="0">
                <a:solidFill>
                  <a:schemeClr val="bg1"/>
                </a:solidFill>
              </a:rPr>
              <a:t> OUR </a:t>
            </a:r>
            <a:r>
              <a:rPr lang="fr-FR" dirty="0" err="1">
                <a:solidFill>
                  <a:schemeClr val="bg1"/>
                </a:solidFill>
              </a:rPr>
              <a:t>project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different</a:t>
            </a:r>
            <a:r>
              <a:rPr lang="fr-FR" dirty="0">
                <a:solidFill>
                  <a:schemeClr val="bg1"/>
                </a:solidFill>
              </a:rPr>
              <a:t> ?</a:t>
            </a:r>
          </a:p>
        </p:txBody>
      </p:sp>
      <p:pic>
        <p:nvPicPr>
          <p:cNvPr id="1026" name="Picture 2" descr="Starting package for a foreign company - 1Office Sweden">
            <a:extLst>
              <a:ext uri="{FF2B5EF4-FFF2-40B4-BE49-F238E27FC236}">
                <a16:creationId xmlns:a16="http://schemas.microsoft.com/office/drawing/2014/main" id="{0DEE46E6-9D6F-4E1D-8A67-C35FC30C6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2" r="10363"/>
          <a:stretch/>
        </p:blipFill>
        <p:spPr bwMode="auto">
          <a:xfrm>
            <a:off x="1826653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ison 5 chambres à vendre Eure (27) : Vente Maison 5 chambres Eure (27)">
            <a:extLst>
              <a:ext uri="{FF2B5EF4-FFF2-40B4-BE49-F238E27FC236}">
                <a16:creationId xmlns:a16="http://schemas.microsoft.com/office/drawing/2014/main" id="{C49FC54D-ECFA-4102-ADF7-5C7E10330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r="12566" b="-2"/>
          <a:stretch/>
        </p:blipFill>
        <p:spPr bwMode="auto">
          <a:xfrm>
            <a:off x="4813890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ings You Must Know Before Buying Rental Property">
            <a:extLst>
              <a:ext uri="{FF2B5EF4-FFF2-40B4-BE49-F238E27FC236}">
                <a16:creationId xmlns:a16="http://schemas.microsoft.com/office/drawing/2014/main" id="{CD6D5021-D3D1-432C-ABCA-6DF30EC96D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9" r="22778" b="-4"/>
          <a:stretch/>
        </p:blipFill>
        <p:spPr bwMode="auto">
          <a:xfrm>
            <a:off x="7801127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42AE06-1379-4013-BB0A-061E1C21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409" y="5031189"/>
            <a:ext cx="9448800" cy="1442631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Use for Company, House or rented properties</a:t>
            </a:r>
          </a:p>
          <a:p>
            <a:r>
              <a:rPr lang="en-US" sz="1600" dirty="0"/>
              <a:t>Strong Point  = Low production cost = Small price </a:t>
            </a:r>
          </a:p>
          <a:p>
            <a:r>
              <a:rPr lang="en-US" sz="1600" dirty="0"/>
              <a:t>It is a security product accessible to all</a:t>
            </a:r>
          </a:p>
          <a:p>
            <a:r>
              <a:rPr lang="en-US" sz="1600" dirty="0"/>
              <a:t>Finally, nowadays everyone dreams of having their own smart lock.</a:t>
            </a:r>
            <a:endParaRPr lang="fr-FR" sz="16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4A38BBF-5D75-4437-B051-1A3BA86FC684}"/>
              </a:ext>
            </a:extLst>
          </p:cNvPr>
          <p:cNvSpPr txBox="1"/>
          <p:nvPr/>
        </p:nvSpPr>
        <p:spPr>
          <a:xfrm>
            <a:off x="8543509" y="4465492"/>
            <a:ext cx="1851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Rented</a:t>
            </a:r>
            <a:r>
              <a:rPr lang="fr-FR" b="1" dirty="0"/>
              <a:t> house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DA4E6CA-7815-4A7E-BEB3-887B0F7F6051}"/>
              </a:ext>
            </a:extLst>
          </p:cNvPr>
          <p:cNvSpPr txBox="1"/>
          <p:nvPr/>
        </p:nvSpPr>
        <p:spPr>
          <a:xfrm>
            <a:off x="5712958" y="4465492"/>
            <a:ext cx="1851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House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8AC3893-E148-410B-A7A5-B4FBDC7BBE9F}"/>
              </a:ext>
            </a:extLst>
          </p:cNvPr>
          <p:cNvSpPr txBox="1"/>
          <p:nvPr/>
        </p:nvSpPr>
        <p:spPr>
          <a:xfrm>
            <a:off x="2490275" y="4466020"/>
            <a:ext cx="1851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Company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21472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36FD4434-1A53-498D-94F8-E8F0A05EA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35" b="4366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chemeClr val="accent2"/>
              </a:gs>
              <a:gs pos="100000">
                <a:schemeClr val="accent6">
                  <a:lumMod val="75000"/>
                  <a:alpha val="32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5">
                  <a:alpha val="65000"/>
                </a:schemeClr>
              </a:gs>
              <a:gs pos="100000">
                <a:schemeClr val="accent6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5BE570-BD28-43E7-A78B-D22E2EB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70" y="2950387"/>
            <a:ext cx="3245409" cy="3531403"/>
          </a:xfrm>
        </p:spPr>
        <p:txBody>
          <a:bodyPr vert="horz" lIns="0" tIns="0" rIns="0" bIns="0" rtlCol="0" anchor="t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Contest on the market </a:t>
            </a:r>
          </a:p>
        </p:txBody>
      </p:sp>
      <p:pic>
        <p:nvPicPr>
          <p:cNvPr id="6" name="Graphique 5" descr="Podium">
            <a:extLst>
              <a:ext uri="{FF2B5EF4-FFF2-40B4-BE49-F238E27FC236}">
                <a16:creationId xmlns:a16="http://schemas.microsoft.com/office/drawing/2014/main" id="{63A53257-7EA5-468F-B803-4570BBCA8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999" y="1399829"/>
            <a:ext cx="3691631" cy="369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63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5EA7F1D-6737-4609-94CE-0E7C0CED7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0FCA68-3497-4CB3-8C25-B6AE87EFE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4">
                  <a:alpha val="61000"/>
                </a:schemeClr>
              </a:gs>
              <a:gs pos="100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A3DC6B-18DE-4588-B321-8101DED54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80357" y="0"/>
            <a:ext cx="11711642" cy="6857998"/>
          </a:xfrm>
          <a:prstGeom prst="rect">
            <a:avLst/>
          </a:prstGeom>
          <a:gradFill>
            <a:gsLst>
              <a:gs pos="6000">
                <a:schemeClr val="accent6">
                  <a:lumMod val="75000"/>
                  <a:alpha val="93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A34BCD-93B4-45FF-9448-87F7C4311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1494"/>
            <a:ext cx="8153399" cy="6399306"/>
          </a:xfrm>
          <a:prstGeom prst="rect">
            <a:avLst/>
          </a:prstGeom>
          <a:gradFill>
            <a:gsLst>
              <a:gs pos="22000">
                <a:schemeClr val="accent2">
                  <a:alpha val="68000"/>
                </a:schemeClr>
              </a:gs>
              <a:gs pos="99000">
                <a:schemeClr val="accent5"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F7F8F0-28A9-4A24-96A8-E5E423FBF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7897613" y="684022"/>
            <a:ext cx="5330585" cy="521872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EE5410-5DAB-442C-8E7B-CDAB35E75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3"/>
            <a:ext cx="12191999" cy="4399229"/>
          </a:xfrm>
          <a:prstGeom prst="rect">
            <a:avLst/>
          </a:prstGeom>
          <a:gradFill>
            <a:gsLst>
              <a:gs pos="22000">
                <a:schemeClr val="accent2">
                  <a:alpha val="49000"/>
                </a:schemeClr>
              </a:gs>
              <a:gs pos="99000">
                <a:schemeClr val="accent5">
                  <a:alpha val="62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AE736F80-AEA2-48BF-A697-1D148B160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032" y="595293"/>
            <a:ext cx="10241280" cy="78255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NUKI Combo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1FA0A73D-386C-4539-90B3-009D27C24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035" y="2460390"/>
            <a:ext cx="4121019" cy="2220686"/>
          </a:xfrm>
          <a:ln>
            <a:solidFill>
              <a:schemeClr val="tx2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Advantages </a:t>
            </a:r>
          </a:p>
          <a:p>
            <a:r>
              <a:rPr lang="en-US" dirty="0">
                <a:solidFill>
                  <a:schemeClr val="bg1"/>
                </a:solidFill>
              </a:rPr>
              <a:t>Simple operation </a:t>
            </a:r>
          </a:p>
          <a:p>
            <a:r>
              <a:rPr lang="en-US" dirty="0">
                <a:solidFill>
                  <a:schemeClr val="bg1"/>
                </a:solidFill>
              </a:rPr>
              <a:t>Highly functional application </a:t>
            </a:r>
          </a:p>
          <a:p>
            <a:r>
              <a:rPr lang="en-US" dirty="0">
                <a:solidFill>
                  <a:schemeClr val="bg1"/>
                </a:solidFill>
              </a:rPr>
              <a:t> All-purpose design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3A62F115-F499-447D-A42D-1FE10CD0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92" y="2618233"/>
            <a:ext cx="2333625" cy="1905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que 20" descr="Coche">
            <a:extLst>
              <a:ext uri="{FF2B5EF4-FFF2-40B4-BE49-F238E27FC236}">
                <a16:creationId xmlns:a16="http://schemas.microsoft.com/office/drawing/2014/main" id="{14617C96-4A07-4BBF-83C3-773E8C0C9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6672" y="2460390"/>
            <a:ext cx="568208" cy="568208"/>
          </a:xfrm>
          <a:prstGeom prst="rect">
            <a:avLst/>
          </a:prstGeom>
        </p:spPr>
      </p:pic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20520311-CDC4-43C7-BEDE-E3C880AA8528}"/>
              </a:ext>
            </a:extLst>
          </p:cNvPr>
          <p:cNvSpPr txBox="1">
            <a:spLocks/>
          </p:cNvSpPr>
          <p:nvPr/>
        </p:nvSpPr>
        <p:spPr>
          <a:xfrm>
            <a:off x="7647871" y="2463968"/>
            <a:ext cx="4217437" cy="22206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Disadvantages </a:t>
            </a:r>
          </a:p>
          <a:p>
            <a:r>
              <a:rPr lang="en-US" dirty="0">
                <a:solidFill>
                  <a:schemeClr val="bg1"/>
                </a:solidFill>
              </a:rPr>
              <a:t>But price not accessible to all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3" name="Graphique 22" descr="Fermer">
            <a:extLst>
              <a:ext uri="{FF2B5EF4-FFF2-40B4-BE49-F238E27FC236}">
                <a16:creationId xmlns:a16="http://schemas.microsoft.com/office/drawing/2014/main" id="{1CED90CA-444F-4342-82C2-69DB9320B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19818" y="2460390"/>
            <a:ext cx="568208" cy="5682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8A84D2-6F43-4006-8CB5-5709C007B152}"/>
              </a:ext>
            </a:extLst>
          </p:cNvPr>
          <p:cNvSpPr/>
          <p:nvPr/>
        </p:nvSpPr>
        <p:spPr>
          <a:xfrm>
            <a:off x="3317034" y="5057077"/>
            <a:ext cx="85482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best smart lock in 2020. With more than 65 employees, it is a leader on the European market and a partner with large companies such as Apple, Google and Airbnb. </a:t>
            </a:r>
          </a:p>
          <a:p>
            <a:r>
              <a:rPr lang="en-US" dirty="0">
                <a:solidFill>
                  <a:schemeClr val="bg1"/>
                </a:solidFill>
              </a:rPr>
              <a:t>Already sold 100,000 copies in 2019. A bright future for this firm.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548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5EA7F1D-6737-4609-94CE-0E7C0CED7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0FCA68-3497-4CB3-8C25-B6AE87EFE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4">
                  <a:alpha val="61000"/>
                </a:schemeClr>
              </a:gs>
              <a:gs pos="100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A3DC6B-18DE-4588-B321-8101DED54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80357" y="0"/>
            <a:ext cx="11711642" cy="6857998"/>
          </a:xfrm>
          <a:prstGeom prst="rect">
            <a:avLst/>
          </a:prstGeom>
          <a:gradFill>
            <a:gsLst>
              <a:gs pos="6000">
                <a:schemeClr val="accent6">
                  <a:lumMod val="75000"/>
                  <a:alpha val="93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A34BCD-93B4-45FF-9448-87F7C4311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1494"/>
            <a:ext cx="8153399" cy="6399306"/>
          </a:xfrm>
          <a:prstGeom prst="rect">
            <a:avLst/>
          </a:prstGeom>
          <a:gradFill>
            <a:gsLst>
              <a:gs pos="22000">
                <a:schemeClr val="accent2">
                  <a:alpha val="68000"/>
                </a:schemeClr>
              </a:gs>
              <a:gs pos="99000">
                <a:schemeClr val="accent5"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F7F8F0-28A9-4A24-96A8-E5E423FBF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7897613" y="684022"/>
            <a:ext cx="5330585" cy="521872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EE5410-5DAB-442C-8E7B-CDAB35E75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3"/>
            <a:ext cx="12191999" cy="4399229"/>
          </a:xfrm>
          <a:prstGeom prst="rect">
            <a:avLst/>
          </a:prstGeom>
          <a:gradFill>
            <a:gsLst>
              <a:gs pos="22000">
                <a:schemeClr val="accent2">
                  <a:alpha val="49000"/>
                </a:schemeClr>
              </a:gs>
              <a:gs pos="99000">
                <a:schemeClr val="accent5">
                  <a:alpha val="62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AE736F80-AEA2-48BF-A697-1D148B160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032" y="595293"/>
            <a:ext cx="10241280" cy="782558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Samsung SHS2920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1FA0A73D-386C-4539-90B3-009D27C24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035" y="2460390"/>
            <a:ext cx="4121019" cy="2220686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Advantages </a:t>
            </a:r>
          </a:p>
          <a:p>
            <a:r>
              <a:rPr lang="fr-FR" dirty="0">
                <a:solidFill>
                  <a:schemeClr val="bg1"/>
                </a:solidFill>
              </a:rPr>
              <a:t>Wide range of </a:t>
            </a:r>
            <a:r>
              <a:rPr lang="fr-FR" dirty="0" err="1">
                <a:solidFill>
                  <a:schemeClr val="bg1"/>
                </a:solidFill>
              </a:rPr>
              <a:t>functionalities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</a:rPr>
              <a:t>Several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means</a:t>
            </a:r>
            <a:r>
              <a:rPr lang="fr-FR" dirty="0">
                <a:solidFill>
                  <a:schemeClr val="bg1"/>
                </a:solidFill>
              </a:rPr>
              <a:t> of </a:t>
            </a:r>
            <a:r>
              <a:rPr lang="fr-FR" dirty="0" err="1">
                <a:solidFill>
                  <a:schemeClr val="bg1"/>
                </a:solidFill>
              </a:rPr>
              <a:t>access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fr-FR" dirty="0">
                <a:solidFill>
                  <a:schemeClr val="bg1"/>
                </a:solidFill>
              </a:rPr>
              <a:t>Cheap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1" name="Graphique 20" descr="Coche">
            <a:extLst>
              <a:ext uri="{FF2B5EF4-FFF2-40B4-BE49-F238E27FC236}">
                <a16:creationId xmlns:a16="http://schemas.microsoft.com/office/drawing/2014/main" id="{14617C96-4A07-4BBF-83C3-773E8C0C9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6672" y="2460390"/>
            <a:ext cx="568208" cy="568208"/>
          </a:xfrm>
          <a:prstGeom prst="rect">
            <a:avLst/>
          </a:prstGeom>
        </p:spPr>
      </p:pic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20520311-CDC4-43C7-BEDE-E3C880AA8528}"/>
              </a:ext>
            </a:extLst>
          </p:cNvPr>
          <p:cNvSpPr txBox="1">
            <a:spLocks/>
          </p:cNvSpPr>
          <p:nvPr/>
        </p:nvSpPr>
        <p:spPr>
          <a:xfrm>
            <a:off x="7647871" y="2463968"/>
            <a:ext cx="4217437" cy="22206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Disadvantages </a:t>
            </a:r>
          </a:p>
          <a:p>
            <a:r>
              <a:rPr lang="en-US" dirty="0">
                <a:solidFill>
                  <a:schemeClr val="bg1"/>
                </a:solidFill>
              </a:rPr>
              <a:t>But </a:t>
            </a:r>
            <a:r>
              <a:rPr lang="fr-FR" dirty="0">
                <a:solidFill>
                  <a:schemeClr val="bg1"/>
                </a:solidFill>
              </a:rPr>
              <a:t>no </a:t>
            </a:r>
            <a:r>
              <a:rPr lang="fr-FR" dirty="0" err="1">
                <a:solidFill>
                  <a:schemeClr val="bg1"/>
                </a:solidFill>
              </a:rPr>
              <a:t>guarantee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3" name="Graphique 22" descr="Fermer">
            <a:extLst>
              <a:ext uri="{FF2B5EF4-FFF2-40B4-BE49-F238E27FC236}">
                <a16:creationId xmlns:a16="http://schemas.microsoft.com/office/drawing/2014/main" id="{1CED90CA-444F-4342-82C2-69DB9320B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9818" y="2460390"/>
            <a:ext cx="568208" cy="568208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42F44D3-9265-42AC-9533-65798534F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74" y="1971650"/>
            <a:ext cx="1587674" cy="307870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4462A8-D93A-4988-9E0C-079A8190BA44}"/>
              </a:ext>
            </a:extLst>
          </p:cNvPr>
          <p:cNvSpPr/>
          <p:nvPr/>
        </p:nvSpPr>
        <p:spPr>
          <a:xfrm>
            <a:off x="3225553" y="521598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brand is known for its smartphones, tablets and televisions, but it is also a leader in this field. Possess many means of access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642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5EA7F1D-6737-4609-94CE-0E7C0CED7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0FCA68-3497-4CB3-8C25-B6AE87EFE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4">
                  <a:alpha val="61000"/>
                </a:schemeClr>
              </a:gs>
              <a:gs pos="100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A3DC6B-18DE-4588-B321-8101DED54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80357" y="0"/>
            <a:ext cx="11711642" cy="6857998"/>
          </a:xfrm>
          <a:prstGeom prst="rect">
            <a:avLst/>
          </a:prstGeom>
          <a:gradFill>
            <a:gsLst>
              <a:gs pos="6000">
                <a:schemeClr val="accent6">
                  <a:lumMod val="75000"/>
                  <a:alpha val="93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A34BCD-93B4-45FF-9448-87F7C4311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1494"/>
            <a:ext cx="8153399" cy="6399306"/>
          </a:xfrm>
          <a:prstGeom prst="rect">
            <a:avLst/>
          </a:prstGeom>
          <a:gradFill>
            <a:gsLst>
              <a:gs pos="22000">
                <a:schemeClr val="accent2">
                  <a:alpha val="68000"/>
                </a:schemeClr>
              </a:gs>
              <a:gs pos="99000">
                <a:schemeClr val="accent5"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F7F8F0-28A9-4A24-96A8-E5E423FBF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7897613" y="684022"/>
            <a:ext cx="5330585" cy="521872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EE5410-5DAB-442C-8E7B-CDAB35E75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3"/>
            <a:ext cx="12191999" cy="4399229"/>
          </a:xfrm>
          <a:prstGeom prst="rect">
            <a:avLst/>
          </a:prstGeom>
          <a:gradFill>
            <a:gsLst>
              <a:gs pos="22000">
                <a:schemeClr val="accent2">
                  <a:alpha val="49000"/>
                </a:schemeClr>
              </a:gs>
              <a:gs pos="99000">
                <a:schemeClr val="accent5">
                  <a:alpha val="62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AE736F80-AEA2-48BF-A697-1D148B160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032" y="595293"/>
            <a:ext cx="10241280" cy="782558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SOMFY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1FA0A73D-386C-4539-90B3-009D27C24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035" y="2460390"/>
            <a:ext cx="4121019" cy="2220686"/>
          </a:xfrm>
          <a:ln>
            <a:solidFill>
              <a:schemeClr val="tx2"/>
            </a:solidFill>
          </a:ln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Advantages </a:t>
            </a:r>
          </a:p>
          <a:p>
            <a:r>
              <a:rPr lang="en-US" dirty="0">
                <a:solidFill>
                  <a:schemeClr val="bg1"/>
                </a:solidFill>
              </a:rPr>
              <a:t>Modern design in several variations</a:t>
            </a:r>
          </a:p>
          <a:p>
            <a:r>
              <a:rPr lang="en-US" dirty="0">
                <a:solidFill>
                  <a:schemeClr val="bg1"/>
                </a:solidFill>
              </a:rPr>
              <a:t>Easy to use (even for a child)</a:t>
            </a:r>
          </a:p>
          <a:p>
            <a:r>
              <a:rPr lang="fr-FR" dirty="0" err="1">
                <a:solidFill>
                  <a:schemeClr val="bg1"/>
                </a:solidFill>
              </a:rPr>
              <a:t>Easy</a:t>
            </a:r>
            <a:r>
              <a:rPr lang="fr-FR" dirty="0">
                <a:solidFill>
                  <a:schemeClr val="bg1"/>
                </a:solidFill>
              </a:rPr>
              <a:t> installation</a:t>
            </a:r>
            <a:endParaRPr lang="en-US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1" name="Graphique 20" descr="Coche">
            <a:extLst>
              <a:ext uri="{FF2B5EF4-FFF2-40B4-BE49-F238E27FC236}">
                <a16:creationId xmlns:a16="http://schemas.microsoft.com/office/drawing/2014/main" id="{14617C96-4A07-4BBF-83C3-773E8C0C9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6672" y="2460390"/>
            <a:ext cx="568208" cy="568208"/>
          </a:xfrm>
          <a:prstGeom prst="rect">
            <a:avLst/>
          </a:prstGeom>
        </p:spPr>
      </p:pic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20520311-CDC4-43C7-BEDE-E3C880AA8528}"/>
              </a:ext>
            </a:extLst>
          </p:cNvPr>
          <p:cNvSpPr txBox="1">
            <a:spLocks/>
          </p:cNvSpPr>
          <p:nvPr/>
        </p:nvSpPr>
        <p:spPr>
          <a:xfrm>
            <a:off x="7647871" y="2463968"/>
            <a:ext cx="4217437" cy="22206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Disadvantages </a:t>
            </a:r>
          </a:p>
          <a:p>
            <a:r>
              <a:rPr lang="fr-FR" dirty="0">
                <a:solidFill>
                  <a:schemeClr val="bg1"/>
                </a:solidFill>
              </a:rPr>
              <a:t>Nothing</a:t>
            </a:r>
          </a:p>
        </p:txBody>
      </p:sp>
      <p:pic>
        <p:nvPicPr>
          <p:cNvPr id="23" name="Graphique 22" descr="Fermer">
            <a:extLst>
              <a:ext uri="{FF2B5EF4-FFF2-40B4-BE49-F238E27FC236}">
                <a16:creationId xmlns:a16="http://schemas.microsoft.com/office/drawing/2014/main" id="{1CED90CA-444F-4342-82C2-69DB9320B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9818" y="2460390"/>
            <a:ext cx="568208" cy="5682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4462A8-D93A-4988-9E0C-079A8190BA44}"/>
              </a:ext>
            </a:extLst>
          </p:cNvPr>
          <p:cNvSpPr/>
          <p:nvPr/>
        </p:nvSpPr>
        <p:spPr>
          <a:xfrm>
            <a:off x="3225552" y="5215983"/>
            <a:ext cx="86397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to use product with free application provided and very intuitive with classic functionalities. Can be accessed by up to 20 users with either permanent or temporary access. Provided with 3 keys in case of problem.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AEFF4EB-B3F3-4D1A-B354-9F73F77EA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53" y="2141983"/>
            <a:ext cx="2057400" cy="28575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905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10B2E9B-7C1F-4F51-B45D-B7A4DEB7A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76DAF4-940E-4CE3-AE16-05105D9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444" y="255214"/>
            <a:ext cx="5785658" cy="170538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pc="750" dirty="0"/>
              <a:t>Problem Definition</a:t>
            </a:r>
          </a:p>
        </p:txBody>
      </p:sp>
      <p:pic>
        <p:nvPicPr>
          <p:cNvPr id="30" name="Graphic 29" descr="Ampoule">
            <a:extLst>
              <a:ext uri="{FF2B5EF4-FFF2-40B4-BE49-F238E27FC236}">
                <a16:creationId xmlns:a16="http://schemas.microsoft.com/office/drawing/2014/main" id="{0A9884C0-DDE5-47A6-9B2C-6F08282FB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84" y="1372986"/>
            <a:ext cx="3654828" cy="3654828"/>
          </a:xfrm>
          <a:prstGeom prst="rect">
            <a:avLst/>
          </a:prstGeom>
        </p:spPr>
      </p:pic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779F86D-05B5-4C2D-B037-F9431F996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3444" y="1628668"/>
            <a:ext cx="7613073" cy="4216265"/>
          </a:xfrm>
        </p:spPr>
        <p:txBody>
          <a:bodyPr anchor="t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Many problems: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Improve security and comfort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Practical part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A good point for ecology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Design for everyone</a:t>
            </a:r>
          </a:p>
          <a:p>
            <a:pPr>
              <a:lnSpc>
                <a:spcPct val="110000"/>
              </a:lnSpc>
            </a:pPr>
            <a:endParaRPr lang="fr-FR" sz="18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EF05D6-F04B-4F92-9224-92BDFB09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B50AB73-5D4A-48BB-9E44-1BE4C17E2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25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619DE0E-F039-443E-AF60-E4B6AA72D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F4E28-4164-4281-B0B4-36948C253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15" r="39180" b="-1"/>
          <a:stretch/>
        </p:blipFill>
        <p:spPr>
          <a:xfrm>
            <a:off x="7419468" y="10"/>
            <a:ext cx="478448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1000">
                <a:schemeClr val="accent2">
                  <a:alpha val="4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49000">
                <a:schemeClr val="accent6">
                  <a:lumMod val="75000"/>
                  <a:alpha val="0"/>
                </a:schemeClr>
              </a:gs>
              <a:gs pos="99000">
                <a:schemeClr val="accent6">
                  <a:alpha val="7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5993D72-5628-4E5E-BB9F-96066414E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609180" y="724988"/>
            <a:ext cx="5121259" cy="5458067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C07731-FA1E-4FEC-BA26-569DF870F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151" y="2920878"/>
            <a:ext cx="6292690" cy="2992576"/>
          </a:xfrm>
        </p:spPr>
        <p:txBody>
          <a:bodyPr vert="horz" lIns="0" tIns="0" rIns="0" bIns="0" rtlCol="0" anchor="t">
            <a:normAutofit/>
          </a:bodyPr>
          <a:lstStyle/>
          <a:p>
            <a:pPr algn="ctr"/>
            <a:r>
              <a:rPr lang="en-US" sz="4000" spc="750" dirty="0">
                <a:solidFill>
                  <a:schemeClr val="bg1"/>
                </a:solidFill>
              </a:rPr>
              <a:t>Challenge &amp; Motivation</a:t>
            </a:r>
          </a:p>
        </p:txBody>
      </p:sp>
    </p:spTree>
    <p:extLst>
      <p:ext uri="{BB962C8B-B14F-4D97-AF65-F5344CB8AC3E}">
        <p14:creationId xmlns:p14="http://schemas.microsoft.com/office/powerpoint/2010/main" val="3953766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6D872C-726D-4C69-8B7D-3C621D979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Why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this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project</a:t>
            </a:r>
            <a:r>
              <a:rPr lang="fr-FR" sz="3200" dirty="0">
                <a:solidFill>
                  <a:schemeClr val="bg1"/>
                </a:solidFill>
              </a:rPr>
              <a:t> ?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3D8A77C-4748-487D-A511-3C784CFCBC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872952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5391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E84D81B9-775C-43DE-9A01-D11D42C896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69" r="18641" b="-3"/>
          <a:stretch/>
        </p:blipFill>
        <p:spPr>
          <a:xfrm>
            <a:off x="-1" y="10"/>
            <a:ext cx="12189315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A6849DF-0565-4BBD-ABA5-DE1ABE1C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93"/>
            <a:ext cx="12192001" cy="2386333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5DA368-8AC9-41F6-99BB-6BA0C6E7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584016" y="-3126817"/>
            <a:ext cx="2387027" cy="8640659"/>
          </a:xfrm>
          <a:prstGeom prst="rect">
            <a:avLst/>
          </a:prstGeom>
          <a:gradFill>
            <a:gsLst>
              <a:gs pos="1000">
                <a:schemeClr val="accent2">
                  <a:alpha val="65000"/>
                </a:schemeClr>
              </a:gs>
              <a:gs pos="99000">
                <a:schemeClr val="accent5">
                  <a:alpha val="12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820EC4-55F0-48FC-B7E6-3E7F5DE34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213653" y="693"/>
            <a:ext cx="8978348" cy="2386331"/>
          </a:xfrm>
          <a:prstGeom prst="rect">
            <a:avLst/>
          </a:prstGeom>
          <a:gradFill>
            <a:gsLst>
              <a:gs pos="27000">
                <a:schemeClr val="accent5">
                  <a:lumMod val="60000"/>
                  <a:lumOff val="40000"/>
                  <a:alpha val="0"/>
                </a:schemeClr>
              </a:gs>
              <a:gs pos="100000">
                <a:schemeClr val="accent6">
                  <a:alpha val="8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1600" y="574964"/>
            <a:ext cx="9448801" cy="1047132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spc="700" dirty="0">
                <a:ea typeface="+mj-lt"/>
                <a:cs typeface="+mj-lt"/>
              </a:rPr>
              <a:t>TEAM OF 2</a:t>
            </a:r>
            <a:endParaRPr lang="fr-FR" sz="6000"/>
          </a:p>
        </p:txBody>
      </p:sp>
      <p:pic>
        <p:nvPicPr>
          <p:cNvPr id="4" name="Image 4" descr="Une image contenant personne, homme, debout, tenant&#10;&#10;Description générée automatiquement">
            <a:extLst>
              <a:ext uri="{FF2B5EF4-FFF2-40B4-BE49-F238E27FC236}">
                <a16:creationId xmlns:a16="http://schemas.microsoft.com/office/drawing/2014/main" id="{0A364C8E-AA6F-4528-9166-DBA041F2B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" b="33248"/>
          <a:stretch/>
        </p:blipFill>
        <p:spPr>
          <a:xfrm>
            <a:off x="1826653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9" name="Image 5" descr="Une image contenant personne, homme, debout, habits&#10;&#10;Description générée automatiquement">
            <a:extLst>
              <a:ext uri="{FF2B5EF4-FFF2-40B4-BE49-F238E27FC236}">
                <a16:creationId xmlns:a16="http://schemas.microsoft.com/office/drawing/2014/main" id="{A595E499-DB94-49B0-9DC7-6EDD039612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50" r="-4" b="28497"/>
          <a:stretch/>
        </p:blipFill>
        <p:spPr>
          <a:xfrm>
            <a:off x="7880475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0065" y="4554426"/>
            <a:ext cx="3204116" cy="1033753"/>
          </a:xfrm>
        </p:spPr>
        <p:txBody>
          <a:bodyPr vert="horz" lIns="0" tIns="0" rIns="0" bIns="0" rtlCol="0" anchor="t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chemeClr val="bg1"/>
                </a:solidFill>
              </a:rPr>
              <a:t>THOMAs </a:t>
            </a:r>
            <a:r>
              <a:rPr lang="en-US" sz="3200" b="1" dirty="0" err="1">
                <a:solidFill>
                  <a:schemeClr val="bg1"/>
                </a:solidFill>
              </a:rPr>
              <a:t>nathan</a:t>
            </a:r>
            <a:r>
              <a:rPr lang="en-US" sz="3200" b="1" dirty="0"/>
              <a:t> </a:t>
            </a:r>
            <a:r>
              <a:rPr lang="en-US" sz="2400" b="1" dirty="0"/>
              <a:t>    </a:t>
            </a:r>
            <a:endParaRPr lang="en-US" sz="2400" b="1" cap="none" spc="0">
              <a:solidFill>
                <a:schemeClr val="bg1"/>
              </a:solidFill>
            </a:endParaRPr>
          </a:p>
          <a:p>
            <a:pPr indent="-2286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9799775-6910-4E1F-ADDD-DED5BFC6ACE4}"/>
              </a:ext>
            </a:extLst>
          </p:cNvPr>
          <p:cNvSpPr txBox="1"/>
          <p:nvPr/>
        </p:nvSpPr>
        <p:spPr>
          <a:xfrm>
            <a:off x="8580863" y="4631473"/>
            <a:ext cx="194402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NGUYEN </a:t>
            </a:r>
            <a:endParaRPr lang="fr-FR" sz="3200" b="1">
              <a:solidFill>
                <a:srgbClr val="000000"/>
              </a:solidFill>
            </a:endParaRPr>
          </a:p>
          <a:p>
            <a:r>
              <a:rPr lang="en-US" sz="3200" b="1" dirty="0">
                <a:solidFill>
                  <a:srgbClr val="FFFFFF"/>
                </a:solidFill>
              </a:rPr>
              <a:t>LUC-ÉRIC</a:t>
            </a:r>
            <a:endParaRPr lang="fr-FR" sz="3200" b="1"/>
          </a:p>
        </p:txBody>
      </p:sp>
    </p:spTree>
    <p:extLst>
      <p:ext uri="{BB962C8B-B14F-4D97-AF65-F5344CB8AC3E}">
        <p14:creationId xmlns:p14="http://schemas.microsoft.com/office/powerpoint/2010/main" val="1072652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FCE44A4-4EEC-457F-B3FB-FD23B386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dirty="0"/>
              <a:t>Real &amp;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Usecase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3F00B9-12B4-45AB-8085-B8C9E4CFB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259" y="2366512"/>
            <a:ext cx="4911392" cy="3583940"/>
          </a:xfrm>
        </p:spPr>
        <p:txBody>
          <a:bodyPr vert="horz" lIns="0" tIns="0" rIns="0" bIns="0" rtlCol="0" anchor="t">
            <a:normAutofit/>
          </a:bodyPr>
          <a:lstStyle/>
          <a:p>
            <a:endParaRPr lang="en-US" sz="1600"/>
          </a:p>
          <a:p>
            <a:r>
              <a:rPr lang="en-US" dirty="0"/>
              <a:t>2 type of users : Regular and admin</a:t>
            </a:r>
          </a:p>
          <a:p>
            <a:endParaRPr lang="en-US" dirty="0"/>
          </a:p>
          <a:p>
            <a:r>
              <a:rPr lang="en-US" dirty="0"/>
              <a:t>Admin have the rights of regular people and rights to manage each ID </a:t>
            </a:r>
            <a:endParaRPr lang="en-US"/>
          </a:p>
          <a:p>
            <a:endParaRPr lang="fr-FR" sz="16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C9AA1F0-2BBB-40DA-A2E2-A74950882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913" y="542262"/>
            <a:ext cx="5559887" cy="5792852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01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9A5EAFDF-F018-49A3-9C1B-F94BC982D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F6403207-2C0C-4F2C-8787-CD9E491E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-3985"/>
            <a:ext cx="11734800" cy="4516316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DA0C31C-BD33-4EC9-BAD2-FE48ADDF3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0"/>
            <a:ext cx="12192002" cy="4522611"/>
          </a:xfrm>
          <a:prstGeom prst="rect">
            <a:avLst/>
          </a:prstGeom>
          <a:gradFill>
            <a:gsLst>
              <a:gs pos="12000">
                <a:schemeClr val="accent2">
                  <a:alpha val="87000"/>
                </a:schemeClr>
              </a:gs>
              <a:gs pos="99000">
                <a:schemeClr val="accent4">
                  <a:alpha val="74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B9C996A5-CB43-4A8E-994D-F7CB13BA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89483" y="-1861293"/>
            <a:ext cx="4522612" cy="8245196"/>
          </a:xfrm>
          <a:prstGeom prst="rect">
            <a:avLst/>
          </a:prstGeom>
          <a:gradFill>
            <a:gsLst>
              <a:gs pos="0">
                <a:schemeClr val="accent6">
                  <a:alpha val="38000"/>
                </a:schemeClr>
              </a:gs>
              <a:gs pos="74000">
                <a:schemeClr val="accent6">
                  <a:lumMod val="50000"/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B377F118-8031-4BA1-A6C1-BEE47E71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7748" y="-2361641"/>
            <a:ext cx="4002463" cy="9766040"/>
          </a:xfrm>
          <a:prstGeom prst="rect">
            <a:avLst/>
          </a:prstGeom>
          <a:gradFill>
            <a:gsLst>
              <a:gs pos="0">
                <a:schemeClr val="accent5">
                  <a:alpha val="42000"/>
                </a:schemeClr>
              </a:gs>
              <a:gs pos="74000">
                <a:schemeClr val="accent6">
                  <a:lumMod val="50000"/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DDEF1BA-9D5A-4C9D-83DF-C806C753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34456"/>
            <a:ext cx="9471546" cy="1388022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8000" spc="750">
                <a:solidFill>
                  <a:schemeClr val="bg1"/>
                </a:solidFill>
                <a:ea typeface="+mj-lt"/>
                <a:cs typeface="+mj-lt"/>
              </a:rPr>
              <a:t>HARDWARE</a:t>
            </a:r>
            <a:endParaRPr lang="en-US" sz="8000" b="0" spc="750">
              <a:solidFill>
                <a:schemeClr val="bg1"/>
              </a:solidFill>
              <a:ea typeface="+mj-lt"/>
              <a:cs typeface="+mj-lt"/>
            </a:endParaRPr>
          </a:p>
        </p:txBody>
      </p:sp>
      <p:pic>
        <p:nvPicPr>
          <p:cNvPr id="3086" name="Picture 14" descr="Adafruit Fingerprint sensor [ADA751]: Amazon.fr: Bricolage">
            <a:extLst>
              <a:ext uri="{FF2B5EF4-FFF2-40B4-BE49-F238E27FC236}">
                <a16:creationId xmlns:a16="http://schemas.microsoft.com/office/drawing/2014/main" id="{156D4EE3-A4B4-4069-AAA5-FBA3AC09D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6" r="16940" b="-5"/>
          <a:stretch/>
        </p:blipFill>
        <p:spPr bwMode="auto">
          <a:xfrm>
            <a:off x="898211" y="3586106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odule NodeMCU ESP32">
            <a:extLst>
              <a:ext uri="{FF2B5EF4-FFF2-40B4-BE49-F238E27FC236}">
                <a16:creationId xmlns:a16="http://schemas.microsoft.com/office/drawing/2014/main" id="{9453B81A-C7B6-44C5-BA62-5BD63D77E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8" r="9124" b="3"/>
          <a:stretch/>
        </p:blipFill>
        <p:spPr bwMode="auto">
          <a:xfrm>
            <a:off x="3574123" y="3586106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4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7E9960B1-40DA-4AFB-8A7F-E57C8A76D5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69" r="9532" b="3"/>
          <a:stretch/>
        </p:blipFill>
        <p:spPr>
          <a:xfrm>
            <a:off x="6314258" y="3586106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920B6F34-9900-471A-9A21-69ABC1816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9054393" y="3573109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057DF8E-9345-403F-8D1D-81FAB44D74B9}"/>
              </a:ext>
            </a:extLst>
          </p:cNvPr>
          <p:cNvSpPr txBox="1"/>
          <p:nvPr/>
        </p:nvSpPr>
        <p:spPr>
          <a:xfrm>
            <a:off x="1115780" y="6044464"/>
            <a:ext cx="1847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 err="1"/>
              <a:t>Fingerprint</a:t>
            </a:r>
            <a:r>
              <a:rPr lang="fr-FR" dirty="0"/>
              <a:t> </a:t>
            </a:r>
            <a:r>
              <a:rPr lang="fr-FR" dirty="0" err="1"/>
              <a:t>Sensor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4D31A49-3D24-4ACE-B91F-516EF141F946}"/>
              </a:ext>
            </a:extLst>
          </p:cNvPr>
          <p:cNvSpPr txBox="1"/>
          <p:nvPr/>
        </p:nvSpPr>
        <p:spPr>
          <a:xfrm>
            <a:off x="4324011" y="6030830"/>
            <a:ext cx="7831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ESP32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0E039CB-D107-40AC-AB04-FBFB581DD6CB}"/>
              </a:ext>
            </a:extLst>
          </p:cNvPr>
          <p:cNvSpPr txBox="1"/>
          <p:nvPr/>
        </p:nvSpPr>
        <p:spPr>
          <a:xfrm>
            <a:off x="6996561" y="5964937"/>
            <a:ext cx="14382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fr-FR"/>
              <a:t>Relay 5V</a:t>
            </a:r>
            <a:endParaRPr lang="fr-FR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526F391-9688-4BD9-9E3D-3E5C8BE4CA83}"/>
              </a:ext>
            </a:extLst>
          </p:cNvPr>
          <p:cNvSpPr txBox="1"/>
          <p:nvPr/>
        </p:nvSpPr>
        <p:spPr>
          <a:xfrm>
            <a:off x="9637943" y="5947008"/>
            <a:ext cx="14382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Jumper Wire</a:t>
            </a:r>
          </a:p>
        </p:txBody>
      </p:sp>
    </p:spTree>
    <p:extLst>
      <p:ext uri="{BB962C8B-B14F-4D97-AF65-F5344CB8AC3E}">
        <p14:creationId xmlns:p14="http://schemas.microsoft.com/office/powerpoint/2010/main" val="2025818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9A5EAFDF-F018-49A3-9C1B-F94BC982D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6403207-2C0C-4F2C-8787-CD9E491E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-3985"/>
            <a:ext cx="11734800" cy="4516316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DA0C31C-BD33-4EC9-BAD2-FE48ADDF3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0"/>
            <a:ext cx="12192002" cy="4522611"/>
          </a:xfrm>
          <a:prstGeom prst="rect">
            <a:avLst/>
          </a:prstGeom>
          <a:gradFill>
            <a:gsLst>
              <a:gs pos="12000">
                <a:schemeClr val="accent2">
                  <a:alpha val="87000"/>
                </a:schemeClr>
              </a:gs>
              <a:gs pos="99000">
                <a:schemeClr val="accent4">
                  <a:alpha val="74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9C996A5-CB43-4A8E-994D-F7CB13BA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89483" y="-1861293"/>
            <a:ext cx="4522612" cy="8245196"/>
          </a:xfrm>
          <a:prstGeom prst="rect">
            <a:avLst/>
          </a:prstGeom>
          <a:gradFill>
            <a:gsLst>
              <a:gs pos="0">
                <a:schemeClr val="accent6">
                  <a:alpha val="38000"/>
                </a:schemeClr>
              </a:gs>
              <a:gs pos="74000">
                <a:schemeClr val="accent6">
                  <a:lumMod val="50000"/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77F118-8031-4BA1-A6C1-BEE47E71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7748" y="-2361641"/>
            <a:ext cx="4002463" cy="9766040"/>
          </a:xfrm>
          <a:prstGeom prst="rect">
            <a:avLst/>
          </a:prstGeom>
          <a:gradFill>
            <a:gsLst>
              <a:gs pos="0">
                <a:schemeClr val="accent5">
                  <a:alpha val="42000"/>
                </a:schemeClr>
              </a:gs>
              <a:gs pos="74000">
                <a:schemeClr val="accent6">
                  <a:lumMod val="50000"/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DDEF1BA-9D5A-4C9D-83DF-C806C753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34456"/>
            <a:ext cx="9471546" cy="1388022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8000" spc="750" dirty="0">
                <a:solidFill>
                  <a:schemeClr val="bg1"/>
                </a:solidFill>
              </a:rPr>
              <a:t>HARDWARE</a:t>
            </a:r>
          </a:p>
        </p:txBody>
      </p:sp>
      <p:pic>
        <p:nvPicPr>
          <p:cNvPr id="4100" name="Picture 4" descr="Electrical Wired Door Sensor at Rs 175/piece | Door Sensor | ID: 19316483448">
            <a:extLst>
              <a:ext uri="{FF2B5EF4-FFF2-40B4-BE49-F238E27FC236}">
                <a16:creationId xmlns:a16="http://schemas.microsoft.com/office/drawing/2014/main" id="{4CD63096-3FFE-4900-AD6F-62159F65D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0" r="8592" b="3"/>
          <a:stretch/>
        </p:blipFill>
        <p:spPr bwMode="auto">
          <a:xfrm>
            <a:off x="898211" y="3586106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B786505E-B8ED-4A27-ADF2-40D267692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3574123" y="3586106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n-Depth: Interface OLED Graphic Display Module with Arduino">
            <a:extLst>
              <a:ext uri="{FF2B5EF4-FFF2-40B4-BE49-F238E27FC236}">
                <a16:creationId xmlns:a16="http://schemas.microsoft.com/office/drawing/2014/main" id="{B6DA2D20-904A-4105-9ED6-FD28FC52C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9" r="23820" b="-1"/>
          <a:stretch/>
        </p:blipFill>
        <p:spPr bwMode="auto">
          <a:xfrm>
            <a:off x="6314258" y="3586106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Solenoid Electric Door Lock 12 V | ielectrony">
            <a:extLst>
              <a:ext uri="{FF2B5EF4-FFF2-40B4-BE49-F238E27FC236}">
                <a16:creationId xmlns:a16="http://schemas.microsoft.com/office/drawing/2014/main" id="{178E4495-EBA4-4577-B519-79610B832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 bwMode="auto">
          <a:xfrm>
            <a:off x="9054393" y="3573109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057DF8E-9345-403F-8D1D-81FAB44D74B9}"/>
              </a:ext>
            </a:extLst>
          </p:cNvPr>
          <p:cNvSpPr txBox="1"/>
          <p:nvPr/>
        </p:nvSpPr>
        <p:spPr>
          <a:xfrm>
            <a:off x="1004293" y="6044464"/>
            <a:ext cx="1847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 err="1"/>
              <a:t>Door</a:t>
            </a:r>
            <a:r>
              <a:rPr lang="fr-FR" dirty="0"/>
              <a:t> </a:t>
            </a:r>
            <a:r>
              <a:rPr lang="fr-FR" dirty="0" err="1"/>
              <a:t>Sensor</a:t>
            </a:r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4D31A49-3D24-4ACE-B91F-516EF141F946}"/>
              </a:ext>
            </a:extLst>
          </p:cNvPr>
          <p:cNvSpPr txBox="1"/>
          <p:nvPr/>
        </p:nvSpPr>
        <p:spPr>
          <a:xfrm>
            <a:off x="6769595" y="6040707"/>
            <a:ext cx="16097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LCD OLED L2C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0E039CB-D107-40AC-AB04-FBFB581DD6CB}"/>
              </a:ext>
            </a:extLst>
          </p:cNvPr>
          <p:cNvSpPr txBox="1"/>
          <p:nvPr/>
        </p:nvSpPr>
        <p:spPr>
          <a:xfrm>
            <a:off x="9054393" y="6016697"/>
            <a:ext cx="24625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Solénoïde ( Lock ) DC 5V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EB76F906-FD04-49DC-9B43-B59A8FDC103C}"/>
              </a:ext>
            </a:extLst>
          </p:cNvPr>
          <p:cNvSpPr txBox="1"/>
          <p:nvPr/>
        </p:nvSpPr>
        <p:spPr>
          <a:xfrm>
            <a:off x="4038598" y="6044464"/>
            <a:ext cx="1847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Push Button</a:t>
            </a:r>
          </a:p>
        </p:txBody>
      </p:sp>
    </p:spTree>
    <p:extLst>
      <p:ext uri="{BB962C8B-B14F-4D97-AF65-F5344CB8AC3E}">
        <p14:creationId xmlns:p14="http://schemas.microsoft.com/office/powerpoint/2010/main" val="1198690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DAF4AA-9270-40B5-B73C-B11B9A9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663DE2-7372-4024-B7C8-C6A79905D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462743"/>
            <a:ext cx="5327375" cy="1560022"/>
          </a:xfrm>
        </p:spPr>
        <p:txBody>
          <a:bodyPr anchor="b">
            <a:normAutofit/>
          </a:bodyPr>
          <a:lstStyle/>
          <a:p>
            <a:r>
              <a:rPr lang="fr-FR" dirty="0" err="1"/>
              <a:t>Technical</a:t>
            </a:r>
            <a:r>
              <a:rPr lang="fr-FR" dirty="0"/>
              <a:t> description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0F2D76-F918-44D1-987B-840ED311B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79374"/>
            <a:ext cx="5327373" cy="3601436"/>
          </a:xfrm>
        </p:spPr>
        <p:txBody>
          <a:bodyPr vert="horz" lIns="0" tIns="0" rIns="0" bIns="0" rtlCol="0" anchor="t">
            <a:noAutofit/>
          </a:bodyPr>
          <a:lstStyle/>
          <a:p>
            <a:endParaRPr lang="fr-FR" sz="1600"/>
          </a:p>
          <a:p>
            <a:pPr>
              <a:buFont typeface="Wingdings" panose="020B0604020202020204" pitchFamily="34" charset="0"/>
              <a:buChar char="Ø"/>
            </a:pPr>
            <a:r>
              <a:rPr lang="fr-FR" dirty="0"/>
              <a:t>First program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fingerprint</a:t>
            </a:r>
            <a:r>
              <a:rPr lang="fr-FR" dirty="0"/>
              <a:t> </a:t>
            </a:r>
            <a:endParaRPr lang="fr-FR"/>
          </a:p>
          <a:p>
            <a:pPr marL="0" indent="0">
              <a:buNone/>
            </a:pPr>
            <a:r>
              <a:rPr lang="fr-FR" dirty="0"/>
              <a:t>-&gt; </a:t>
            </a:r>
            <a:r>
              <a:rPr lang="fr-FR" dirty="0" err="1"/>
              <a:t>example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library</a:t>
            </a:r>
            <a:endParaRPr lang="fr-FR" dirty="0"/>
          </a:p>
          <a:p>
            <a:pPr>
              <a:buFont typeface="Wingdings" panose="020B0604020202020204" pitchFamily="34" charset="0"/>
              <a:buChar char="Ø"/>
            </a:pPr>
            <a:endParaRPr lang="fr-FR" dirty="0"/>
          </a:p>
          <a:p>
            <a:pPr>
              <a:buFont typeface="Wingdings" panose="020B0604020202020204" pitchFamily="34" charset="0"/>
              <a:buChar char="Ø"/>
            </a:pPr>
            <a:r>
              <a:rPr lang="fr-FR" dirty="0">
                <a:ea typeface="+mn-lt"/>
                <a:cs typeface="+mn-lt"/>
              </a:rPr>
              <a:t>Second program to </a:t>
            </a:r>
            <a:r>
              <a:rPr lang="fr-FR" dirty="0" err="1">
                <a:ea typeface="+mn-lt"/>
                <a:cs typeface="+mn-lt"/>
              </a:rPr>
              <a:t>delete</a:t>
            </a:r>
            <a:r>
              <a:rPr lang="fr-FR" dirty="0">
                <a:ea typeface="+mn-lt"/>
                <a:cs typeface="+mn-lt"/>
              </a:rPr>
              <a:t> </a:t>
            </a:r>
            <a:r>
              <a:rPr lang="fr-FR" dirty="0" err="1">
                <a:ea typeface="+mn-lt"/>
                <a:cs typeface="+mn-lt"/>
              </a:rPr>
              <a:t>fingerprint</a:t>
            </a:r>
            <a:r>
              <a:rPr lang="fr-FR" dirty="0"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r>
              <a:rPr lang="fr-FR" dirty="0">
                <a:ea typeface="+mn-lt"/>
                <a:cs typeface="+mn-lt"/>
              </a:rPr>
              <a:t>-&gt; </a:t>
            </a:r>
            <a:r>
              <a:rPr lang="fr-FR" dirty="0" err="1">
                <a:ea typeface="+mn-lt"/>
                <a:cs typeface="+mn-lt"/>
              </a:rPr>
              <a:t>example</a:t>
            </a:r>
            <a:r>
              <a:rPr lang="fr-FR" dirty="0">
                <a:ea typeface="+mn-lt"/>
                <a:cs typeface="+mn-lt"/>
              </a:rPr>
              <a:t> </a:t>
            </a:r>
            <a:r>
              <a:rPr lang="fr-FR" dirty="0" err="1">
                <a:ea typeface="+mn-lt"/>
                <a:cs typeface="+mn-lt"/>
              </a:rPr>
              <a:t>from</a:t>
            </a:r>
            <a:r>
              <a:rPr lang="fr-FR" dirty="0">
                <a:ea typeface="+mn-lt"/>
                <a:cs typeface="+mn-lt"/>
              </a:rPr>
              <a:t> </a:t>
            </a:r>
            <a:r>
              <a:rPr lang="fr-FR" dirty="0" err="1">
                <a:ea typeface="+mn-lt"/>
                <a:cs typeface="+mn-lt"/>
              </a:rPr>
              <a:t>library</a:t>
            </a:r>
            <a:endParaRPr lang="fr-FR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fr-FR" dirty="0"/>
          </a:p>
          <a:p>
            <a:pPr>
              <a:buFont typeface="Wingdings" panose="020B0604020202020204" pitchFamily="34" charset="0"/>
              <a:buChar char="Ø"/>
            </a:pPr>
            <a:r>
              <a:rPr lang="fr-FR" dirty="0"/>
              <a:t>ID are hard </a:t>
            </a:r>
            <a:r>
              <a:rPr lang="fr-FR" dirty="0" err="1"/>
              <a:t>coded</a:t>
            </a:r>
            <a:r>
              <a:rPr lang="fr-FR" dirty="0"/>
              <a:t> in the main program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D5E60A-D6B1-4F21-A993-313958AF0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15300" y="-4"/>
            <a:ext cx="4076699" cy="685800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9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7BB16B-E108-4C64-97D5-7AC67CC5E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724863" y="1390436"/>
            <a:ext cx="6857572" cy="4076700"/>
          </a:xfrm>
          <a:prstGeom prst="rect">
            <a:avLst/>
          </a:prstGeom>
          <a:gradFill>
            <a:gsLst>
              <a:gs pos="0">
                <a:schemeClr val="accent4">
                  <a:alpha val="13000"/>
                </a:schemeClr>
              </a:gs>
              <a:gs pos="99000">
                <a:schemeClr val="accent2">
                  <a:alpha val="5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F6A003-4671-4F7B-A12E-2946D61E4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785110" y="1451112"/>
            <a:ext cx="6858001" cy="3955771"/>
          </a:xfrm>
          <a:prstGeom prst="rect">
            <a:avLst/>
          </a:prstGeom>
          <a:gradFill>
            <a:gsLst>
              <a:gs pos="0">
                <a:schemeClr val="accent6">
                  <a:alpha val="0"/>
                </a:schemeClr>
              </a:gs>
              <a:gs pos="72000">
                <a:schemeClr val="tx2">
                  <a:lumMod val="75000"/>
                  <a:lumOff val="25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Finger Print">
            <a:extLst>
              <a:ext uri="{FF2B5EF4-FFF2-40B4-BE49-F238E27FC236}">
                <a16:creationId xmlns:a16="http://schemas.microsoft.com/office/drawing/2014/main" id="{28CF2D7D-7257-46BF-A04B-79994C8BC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9796" y="1028699"/>
            <a:ext cx="4076701" cy="40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21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0BF4A1-714C-419E-A19F-578DE93B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1A9BD-D57F-4941-931F-40597AB3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4DB264-9467-4730-B9E9-C9A97DD66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B097F88-2120-47B4-B891-5B28F66BB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7" y="1757079"/>
            <a:ext cx="3900088" cy="4178958"/>
          </a:xfrm>
          <a:custGeom>
            <a:avLst/>
            <a:gdLst>
              <a:gd name="connsiteX0" fmla="*/ 2431956 w 3900088"/>
              <a:gd name="connsiteY0" fmla="*/ 93939 h 4178958"/>
              <a:gd name="connsiteX1" fmla="*/ 3900088 w 3900088"/>
              <a:gd name="connsiteY1" fmla="*/ 2089479 h 4178958"/>
              <a:gd name="connsiteX2" fmla="*/ 1810609 w 3900088"/>
              <a:gd name="connsiteY2" fmla="*/ 4178958 h 4178958"/>
              <a:gd name="connsiteX3" fmla="*/ 77980 w 3900088"/>
              <a:gd name="connsiteY3" fmla="*/ 3257727 h 4178958"/>
              <a:gd name="connsiteX4" fmla="*/ 0 w 3900088"/>
              <a:gd name="connsiteY4" fmla="*/ 3129367 h 4178958"/>
              <a:gd name="connsiteX5" fmla="*/ 831517 w 3900088"/>
              <a:gd name="connsiteY5" fmla="*/ 244059 h 4178958"/>
              <a:gd name="connsiteX6" fmla="*/ 997290 w 3900088"/>
              <a:gd name="connsiteY6" fmla="*/ 164202 h 4178958"/>
              <a:gd name="connsiteX7" fmla="*/ 1810609 w 3900088"/>
              <a:gd name="connsiteY7" fmla="*/ 0 h 4178958"/>
              <a:gd name="connsiteX8" fmla="*/ 2431956 w 3900088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8" h="417895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36000">
                <a:schemeClr val="accent6">
                  <a:lumMod val="60000"/>
                  <a:lumOff val="40000"/>
                  <a:alpha val="6000"/>
                </a:schemeClr>
              </a:gs>
              <a:gs pos="100000">
                <a:schemeClr val="accent6">
                  <a:alpha val="2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9338F5-05AB-4DC5-BD1C-1A9F26C38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D20255-A1AA-4AA2-B105-E176A2C7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8280"/>
            <a:ext cx="3390645" cy="3363597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  <a:ea typeface="+mj-lt"/>
                <a:cs typeface="+mj-lt"/>
              </a:rPr>
              <a:t>TECHNICAL DESCRIPTION</a:t>
            </a:r>
            <a:endParaRPr lang="fr-FR" b="0">
              <a:solidFill>
                <a:schemeClr val="bg1"/>
              </a:solidFill>
              <a:ea typeface="+mj-lt"/>
              <a:cs typeface="+mj-lt"/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EEAF7C13-EE65-4D9B-B2BC-802B1F8CA2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716800"/>
              </p:ext>
            </p:extLst>
          </p:nvPr>
        </p:nvGraphicFramePr>
        <p:xfrm>
          <a:off x="4494654" y="457200"/>
          <a:ext cx="7240146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8302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0D198E-8912-420F-8E35-48EC1CBA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2" y="457201"/>
            <a:ext cx="6743698" cy="1556870"/>
          </a:xfrm>
        </p:spPr>
        <p:txBody>
          <a:bodyPr>
            <a:normAutofit/>
          </a:bodyPr>
          <a:lstStyle/>
          <a:p>
            <a:r>
              <a:rPr lang="fr-FR" sz="3300">
                <a:ea typeface="+mj-lt"/>
                <a:cs typeface="+mj-lt"/>
              </a:rPr>
              <a:t>TECHNICAL DESCRIPTION</a:t>
            </a:r>
            <a:endParaRPr lang="fr-FR" sz="3300" b="0">
              <a:ea typeface="+mj-lt"/>
              <a:cs typeface="+mj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B49EFC-AB3B-42B4-B974-4E6317E06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277036"/>
            <a:ext cx="6743700" cy="346115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fr-FR" sz="2600" dirty="0"/>
              <a:t>IFTTT to </a:t>
            </a:r>
            <a:r>
              <a:rPr lang="fr-FR" sz="2600" dirty="0" err="1"/>
              <a:t>create</a:t>
            </a:r>
            <a:r>
              <a:rPr lang="fr-FR" sz="2600" dirty="0"/>
              <a:t> trigger</a:t>
            </a:r>
            <a:r>
              <a:rPr lang="fr-FR" sz="1800" dirty="0"/>
              <a:t> </a:t>
            </a:r>
          </a:p>
          <a:p>
            <a:pPr lvl="1"/>
            <a:endParaRPr lang="fr-FR" sz="1800"/>
          </a:p>
          <a:p>
            <a:pPr lvl="1">
              <a:buFont typeface="Wingdings" panose="020B0604020202020204" pitchFamily="34" charset="0"/>
              <a:buChar char="Ø"/>
            </a:pPr>
            <a:r>
              <a:rPr lang="fr-FR" dirty="0"/>
              <a:t>one to update a </a:t>
            </a:r>
            <a:r>
              <a:rPr lang="fr-FR" dirty="0" err="1"/>
              <a:t>Gsheet</a:t>
            </a:r>
            <a:r>
              <a:rPr lang="fr-FR" dirty="0"/>
              <a:t> to </a:t>
            </a:r>
            <a:r>
              <a:rPr lang="fr-FR" dirty="0" err="1"/>
              <a:t>keep</a:t>
            </a:r>
            <a:r>
              <a:rPr lang="fr-FR" dirty="0"/>
              <a:t> an </a:t>
            </a:r>
            <a:r>
              <a:rPr lang="fr-FR" dirty="0" err="1"/>
              <a:t>historic</a:t>
            </a:r>
            <a:r>
              <a:rPr lang="fr-FR" dirty="0"/>
              <a:t> (</a:t>
            </a:r>
            <a:r>
              <a:rPr lang="fr-FR" dirty="0" err="1"/>
              <a:t>fingerprint</a:t>
            </a:r>
            <a:r>
              <a:rPr lang="fr-FR" dirty="0"/>
              <a:t> module)</a:t>
            </a:r>
          </a:p>
          <a:p>
            <a:pPr lvl="1">
              <a:buFont typeface="Wingdings" panose="020B0604020202020204" pitchFamily="34" charset="0"/>
              <a:buChar char="Ø"/>
            </a:pPr>
            <a:endParaRPr lang="fr-FR" dirty="0"/>
          </a:p>
          <a:p>
            <a:pPr lvl="1">
              <a:buFont typeface="Wingdings" panose="020B0604020202020204" pitchFamily="34" charset="0"/>
              <a:buChar char="Ø"/>
            </a:pPr>
            <a:r>
              <a:rPr lang="fr-FR" dirty="0"/>
              <a:t>the second to </a:t>
            </a:r>
            <a:r>
              <a:rPr lang="fr-FR" dirty="0" err="1"/>
              <a:t>send</a:t>
            </a:r>
            <a:r>
              <a:rPr lang="fr-FR" dirty="0"/>
              <a:t> mail (</a:t>
            </a:r>
            <a:r>
              <a:rPr lang="fr-FR" dirty="0" err="1"/>
              <a:t>door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module)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2E7D5B33-72E7-46D8-89AB-CD0F1DD44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" b="-5"/>
          <a:stretch/>
        </p:blipFill>
        <p:spPr>
          <a:xfrm>
            <a:off x="8878294" y="516835"/>
            <a:ext cx="2592126" cy="2592126"/>
          </a:xfrm>
          <a:custGeom>
            <a:avLst/>
            <a:gdLst/>
            <a:ahLst/>
            <a:cxnLst/>
            <a:rect l="l" t="t" r="r" b="b"/>
            <a:pathLst>
              <a:path w="2592126" h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948C7667-F971-45E9-8695-4631088CD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" b="-5"/>
          <a:stretch/>
        </p:blipFill>
        <p:spPr>
          <a:xfrm>
            <a:off x="8878294" y="3376365"/>
            <a:ext cx="2592126" cy="2592126"/>
          </a:xfrm>
          <a:custGeom>
            <a:avLst/>
            <a:gdLst/>
            <a:ahLst/>
            <a:cxnLst/>
            <a:rect l="l" t="t" r="r" b="b"/>
            <a:pathLst>
              <a:path w="2592126" h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3CD2E6-B09F-43E9-9259-B606BD9C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367AB5-418C-4245-B83E-713F45B25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71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27DC2-50B1-4E4F-A2D7-35965F989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3" b="9752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19FDB4D-987D-4C87-A179-9D4616AB2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D66227-A227-4561-96FF-18692FFB0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534" y="504966"/>
            <a:ext cx="8952932" cy="3043213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000" spc="750">
                <a:solidFill>
                  <a:schemeClr val="bg1"/>
                </a:solidFill>
              </a:rPr>
              <a:t>Code &amp; Contributions </a:t>
            </a:r>
          </a:p>
        </p:txBody>
      </p:sp>
    </p:spTree>
    <p:extLst>
      <p:ext uri="{BB962C8B-B14F-4D97-AF65-F5344CB8AC3E}">
        <p14:creationId xmlns:p14="http://schemas.microsoft.com/office/powerpoint/2010/main" val="1543820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0BF4A1-714C-419E-A19F-578DE93B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91A9BD-D57F-4941-931F-40597AB3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4DB264-9467-4730-B9E9-C9A97DD66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B097F88-2120-47B4-B891-5B28F66BB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7" y="1757079"/>
            <a:ext cx="3900088" cy="4178958"/>
          </a:xfrm>
          <a:custGeom>
            <a:avLst/>
            <a:gdLst>
              <a:gd name="connsiteX0" fmla="*/ 2431956 w 3900088"/>
              <a:gd name="connsiteY0" fmla="*/ 93939 h 4178958"/>
              <a:gd name="connsiteX1" fmla="*/ 3900088 w 3900088"/>
              <a:gd name="connsiteY1" fmla="*/ 2089479 h 4178958"/>
              <a:gd name="connsiteX2" fmla="*/ 1810609 w 3900088"/>
              <a:gd name="connsiteY2" fmla="*/ 4178958 h 4178958"/>
              <a:gd name="connsiteX3" fmla="*/ 77980 w 3900088"/>
              <a:gd name="connsiteY3" fmla="*/ 3257727 h 4178958"/>
              <a:gd name="connsiteX4" fmla="*/ 0 w 3900088"/>
              <a:gd name="connsiteY4" fmla="*/ 3129367 h 4178958"/>
              <a:gd name="connsiteX5" fmla="*/ 831517 w 3900088"/>
              <a:gd name="connsiteY5" fmla="*/ 244059 h 4178958"/>
              <a:gd name="connsiteX6" fmla="*/ 997290 w 3900088"/>
              <a:gd name="connsiteY6" fmla="*/ 164202 h 4178958"/>
              <a:gd name="connsiteX7" fmla="*/ 1810609 w 3900088"/>
              <a:gd name="connsiteY7" fmla="*/ 0 h 4178958"/>
              <a:gd name="connsiteX8" fmla="*/ 2431956 w 3900088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8" h="417895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36000">
                <a:schemeClr val="accent6">
                  <a:lumMod val="60000"/>
                  <a:lumOff val="40000"/>
                  <a:alpha val="6000"/>
                </a:schemeClr>
              </a:gs>
              <a:gs pos="100000">
                <a:schemeClr val="accent6">
                  <a:alpha val="2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9338F5-05AB-4DC5-BD1C-1A9F26C38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2D22A6-50D1-4695-98B0-C322AA9AD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8280"/>
            <a:ext cx="3390645" cy="3363597"/>
          </a:xfrm>
        </p:spPr>
        <p:txBody>
          <a:bodyPr>
            <a:normAutofit/>
          </a:bodyPr>
          <a:lstStyle/>
          <a:p>
            <a:pPr algn="r"/>
            <a:r>
              <a:rPr lang="fr-FR" sz="3200">
                <a:solidFill>
                  <a:schemeClr val="bg1"/>
                </a:solidFill>
              </a:rPr>
              <a:t>WHAt does our code do 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8326918-20D0-4BD6-AE16-0F01C48C2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2049310"/>
              </p:ext>
            </p:extLst>
          </p:nvPr>
        </p:nvGraphicFramePr>
        <p:xfrm>
          <a:off x="4494654" y="457200"/>
          <a:ext cx="7240146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6856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76DAF4-940E-4CE3-AE16-05105D9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" y="696199"/>
            <a:ext cx="10353774" cy="950759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en-US" sz="3200" spc="750" dirty="0">
                <a:solidFill>
                  <a:schemeClr val="bg1"/>
                </a:solidFill>
              </a:rPr>
              <a:t>Contribution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5C1DE37-4420-4813-A950-32F351855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2270240"/>
            <a:ext cx="10241280" cy="395935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fr-FR" dirty="0" err="1"/>
              <a:t>Implementation</a:t>
            </a:r>
            <a:r>
              <a:rPr lang="fr-FR" dirty="0"/>
              <a:t> </a:t>
            </a:r>
            <a:r>
              <a:rPr lang="fr-FR" dirty="0" err="1"/>
              <a:t>fingerprint's</a:t>
            </a:r>
            <a:r>
              <a:rPr lang="fr-FR" dirty="0"/>
              <a:t> system</a:t>
            </a:r>
          </a:p>
          <a:p>
            <a:r>
              <a:rPr lang="fr-FR">
                <a:ea typeface="+mn-lt"/>
                <a:cs typeface="+mn-lt"/>
              </a:rPr>
              <a:t>Think about software part at the begin</a:t>
            </a:r>
          </a:p>
          <a:p>
            <a:r>
              <a:rPr lang="fr-FR"/>
              <a:t>Manage IFTTT part</a:t>
            </a:r>
            <a:endParaRPr lang="fr-FR" dirty="0"/>
          </a:p>
          <a:p>
            <a:r>
              <a:rPr lang="fr-FR" dirty="0"/>
              <a:t>Connection &amp; Communication </a:t>
            </a:r>
            <a:r>
              <a:rPr lang="fr-FR" err="1"/>
              <a:t>between</a:t>
            </a:r>
            <a:r>
              <a:rPr lang="fr-FR" dirty="0"/>
              <a:t> all </a:t>
            </a:r>
            <a:r>
              <a:rPr lang="fr-FR" err="1"/>
              <a:t>elements</a:t>
            </a:r>
            <a:endParaRPr lang="fr-FR"/>
          </a:p>
          <a:p>
            <a:r>
              <a:rPr lang="fr-FR" dirty="0"/>
              <a:t>Notification System</a:t>
            </a:r>
          </a:p>
          <a:p>
            <a:r>
              <a:rPr lang="fr-FR" dirty="0"/>
              <a:t>Film </a:t>
            </a:r>
            <a:r>
              <a:rPr lang="fr-FR" dirty="0" err="1"/>
              <a:t>processes</a:t>
            </a:r>
            <a:r>
              <a:rPr lang="fr-FR" dirty="0"/>
              <a:t>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steps</a:t>
            </a:r>
            <a:r>
              <a:rPr lang="fr-FR" dirty="0"/>
              <a:t> of the </a:t>
            </a:r>
            <a:r>
              <a:rPr lang="fr-FR" dirty="0" err="1"/>
              <a:t>project</a:t>
            </a:r>
            <a:r>
              <a:rPr lang="fr-FR" dirty="0"/>
              <a:t> for the </a:t>
            </a:r>
            <a:r>
              <a:rPr lang="fr-FR" dirty="0" err="1"/>
              <a:t>video</a:t>
            </a:r>
            <a:r>
              <a:rPr lang="fr-FR" dirty="0"/>
              <a:t> </a:t>
            </a:r>
          </a:p>
          <a:p>
            <a:r>
              <a:rPr lang="fr-FR" dirty="0" err="1"/>
              <a:t>Preparation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endParaRPr lang="fr-FR" dirty="0"/>
          </a:p>
        </p:txBody>
      </p:sp>
      <p:pic>
        <p:nvPicPr>
          <p:cNvPr id="5" name="Image 4" descr="Une image contenant personne, homme, debout, tenant&#10;&#10;Description générée automatiquement">
            <a:extLst>
              <a:ext uri="{FF2B5EF4-FFF2-40B4-BE49-F238E27FC236}">
                <a16:creationId xmlns:a16="http://schemas.microsoft.com/office/drawing/2014/main" id="{E9733BB4-3FD3-4CFF-9E2F-9F38701F4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33248"/>
          <a:stretch/>
        </p:blipFill>
        <p:spPr>
          <a:xfrm>
            <a:off x="804459" y="2266526"/>
            <a:ext cx="2918707" cy="2918707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39857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82025A0-5D1F-4054-8273-6A919D75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244B84-452A-4BE8-BEA4-A7CCA098C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1793"/>
            <a:ext cx="12193492" cy="6869793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220EA9-AB07-4E8F-9E57-B281453FF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14750" y="-1068668"/>
            <a:ext cx="6439521" cy="8517963"/>
          </a:xfrm>
          <a:prstGeom prst="rect">
            <a:avLst/>
          </a:prstGeom>
          <a:gradFill>
            <a:gsLst>
              <a:gs pos="51000">
                <a:schemeClr val="accent2">
                  <a:lumMod val="60000"/>
                  <a:lumOff val="40000"/>
                  <a:alpha val="33000"/>
                </a:schemeClr>
              </a:gs>
              <a:gs pos="100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44646F-1A59-47A2-AD5D-54DCAECD5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1102" y="-2661103"/>
            <a:ext cx="6869793" cy="12191998"/>
          </a:xfrm>
          <a:prstGeom prst="rect">
            <a:avLst/>
          </a:prstGeom>
          <a:gradFill>
            <a:gsLst>
              <a:gs pos="6000">
                <a:schemeClr val="accent2">
                  <a:alpha val="45000"/>
                </a:schemeClr>
              </a:gs>
              <a:gs pos="74000">
                <a:schemeClr val="accent4">
                  <a:alpha val="21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544BED-FB42-4737-9370-482C3CE0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49752" y="-3761546"/>
            <a:ext cx="4692495" cy="12192001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9000">
                <a:schemeClr val="accent5">
                  <a:alpha val="32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76DAF4-940E-4CE3-AE16-05105D9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" y="696199"/>
            <a:ext cx="10353774" cy="950759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en-US" sz="3200" spc="750" dirty="0">
                <a:solidFill>
                  <a:schemeClr val="bg1"/>
                </a:solidFill>
              </a:rPr>
              <a:t>Contribution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5C1DE37-4420-4813-A950-32F351855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2270240"/>
            <a:ext cx="10241280" cy="3959352"/>
          </a:xfrm>
        </p:spPr>
        <p:txBody>
          <a:bodyPr vert="horz" lIns="0" tIns="0" rIns="0" bIns="0" rtlCol="0" anchor="t">
            <a:normAutofit fontScale="92500" lnSpcReduction="10000"/>
          </a:bodyPr>
          <a:lstStyle/>
          <a:p>
            <a:r>
              <a:rPr lang="fr-FR" dirty="0"/>
              <a:t>Design the </a:t>
            </a:r>
            <a:r>
              <a:rPr lang="fr-FR" dirty="0" err="1"/>
              <a:t>smartlock</a:t>
            </a:r>
            <a:r>
              <a:rPr lang="fr-FR" dirty="0"/>
              <a:t> model</a:t>
            </a:r>
            <a:endParaRPr lang="fr-FR"/>
          </a:p>
          <a:p>
            <a:r>
              <a:rPr lang="fr-FR" err="1"/>
              <a:t>Think</a:t>
            </a:r>
            <a:r>
              <a:rPr lang="fr-FR"/>
              <a:t> about hardware part at the </a:t>
            </a:r>
            <a:r>
              <a:rPr lang="fr-FR" err="1"/>
              <a:t>begin</a:t>
            </a:r>
            <a:endParaRPr lang="fr-FR"/>
          </a:p>
          <a:p>
            <a:r>
              <a:rPr lang="fr-FR" dirty="0"/>
              <a:t>Connection </a:t>
            </a:r>
            <a:r>
              <a:rPr lang="fr-FR" err="1"/>
              <a:t>between</a:t>
            </a:r>
            <a:r>
              <a:rPr lang="fr-FR" dirty="0"/>
              <a:t> ESP32</a:t>
            </a:r>
            <a:r>
              <a:rPr lang="fr-FR"/>
              <a:t> and </a:t>
            </a:r>
            <a:r>
              <a:rPr lang="fr-FR" err="1"/>
              <a:t>other</a:t>
            </a:r>
            <a:r>
              <a:rPr lang="fr-FR"/>
              <a:t> </a:t>
            </a:r>
            <a:r>
              <a:rPr lang="fr-FR" err="1"/>
              <a:t>elements</a:t>
            </a:r>
          </a:p>
          <a:p>
            <a:r>
              <a:rPr lang="fr-FR" err="1">
                <a:ea typeface="+mn-lt"/>
                <a:cs typeface="+mn-lt"/>
              </a:rPr>
              <a:t>Fritzing</a:t>
            </a:r>
            <a:r>
              <a:rPr lang="fr-FR">
                <a:ea typeface="+mn-lt"/>
                <a:cs typeface="+mn-lt"/>
              </a:rPr>
              <a:t> to help </a:t>
            </a:r>
            <a:r>
              <a:rPr lang="fr-FR" err="1">
                <a:ea typeface="+mn-lt"/>
                <a:cs typeface="+mn-lt"/>
              </a:rPr>
              <a:t>before</a:t>
            </a:r>
            <a:r>
              <a:rPr lang="fr-FR">
                <a:ea typeface="+mn-lt"/>
                <a:cs typeface="+mn-lt"/>
              </a:rPr>
              <a:t> </a:t>
            </a:r>
            <a:r>
              <a:rPr lang="fr-FR" err="1">
                <a:ea typeface="+mn-lt"/>
                <a:cs typeface="+mn-lt"/>
              </a:rPr>
              <a:t>assembly</a:t>
            </a:r>
            <a:r>
              <a:rPr lang="fr-FR">
                <a:ea typeface="+mn-lt"/>
                <a:cs typeface="+mn-lt"/>
              </a:rPr>
              <a:t> of </a:t>
            </a:r>
            <a:r>
              <a:rPr lang="fr-FR" err="1">
                <a:ea typeface="+mn-lt"/>
                <a:cs typeface="+mn-lt"/>
              </a:rPr>
              <a:t>our</a:t>
            </a:r>
            <a:r>
              <a:rPr lang="fr-FR">
                <a:ea typeface="+mn-lt"/>
                <a:cs typeface="+mn-lt"/>
              </a:rPr>
              <a:t> </a:t>
            </a:r>
            <a:r>
              <a:rPr lang="fr-FR" err="1">
                <a:ea typeface="+mn-lt"/>
                <a:cs typeface="+mn-lt"/>
              </a:rPr>
              <a:t>project</a:t>
            </a:r>
            <a:endParaRPr lang="fr-FR">
              <a:ea typeface="+mn-lt"/>
              <a:cs typeface="+mn-lt"/>
            </a:endParaRPr>
          </a:p>
          <a:p>
            <a:r>
              <a:rPr lang="fr-FR" dirty="0"/>
              <a:t>Software for the </a:t>
            </a:r>
            <a:r>
              <a:rPr lang="fr-FR" dirty="0" err="1"/>
              <a:t>smartlock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Nathan</a:t>
            </a:r>
          </a:p>
          <a:p>
            <a:r>
              <a:rPr lang="fr-FR" dirty="0" err="1"/>
              <a:t>Video</a:t>
            </a:r>
            <a:r>
              <a:rPr lang="fr-FR" dirty="0"/>
              <a:t> montage </a:t>
            </a:r>
            <a:endParaRPr lang="fr-FR"/>
          </a:p>
          <a:p>
            <a:r>
              <a:rPr lang="fr-FR" dirty="0" err="1"/>
              <a:t>Preparation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 </a:t>
            </a:r>
          </a:p>
          <a:p>
            <a:r>
              <a:rPr lang="fr-FR" dirty="0"/>
              <a:t>Report </a:t>
            </a:r>
            <a:r>
              <a:rPr lang="fr-FR" dirty="0" err="1"/>
              <a:t>with</a:t>
            </a:r>
            <a:r>
              <a:rPr lang="fr-FR" dirty="0"/>
              <a:t> the help of Nathan</a:t>
            </a:r>
          </a:p>
        </p:txBody>
      </p:sp>
      <p:pic>
        <p:nvPicPr>
          <p:cNvPr id="3" name="Image 5" descr="Une image contenant personne, homme, debout, habits&#10;&#10;Description générée automatiquement">
            <a:extLst>
              <a:ext uri="{FF2B5EF4-FFF2-40B4-BE49-F238E27FC236}">
                <a16:creationId xmlns:a16="http://schemas.microsoft.com/office/drawing/2014/main" id="{B9A74CE5-624E-440B-A854-FC203E770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0" r="-4" b="28497"/>
          <a:stretch/>
        </p:blipFill>
        <p:spPr>
          <a:xfrm>
            <a:off x="938841" y="2340867"/>
            <a:ext cx="2742146" cy="2742146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505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10B2E9B-7C1F-4F51-B45D-B7A4DEB7A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E42185-12AC-4BEE-B04E-4A00B4FB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859" y="914400"/>
            <a:ext cx="5785658" cy="170538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Our objective</a:t>
            </a:r>
          </a:p>
        </p:txBody>
      </p:sp>
      <p:pic>
        <p:nvPicPr>
          <p:cNvPr id="4" name="Image 4" descr="Une image contenant petit, assis, tenant, bleu&#10;&#10;Description générée automatiquement">
            <a:extLst>
              <a:ext uri="{FF2B5EF4-FFF2-40B4-BE49-F238E27FC236}">
                <a16:creationId xmlns:a16="http://schemas.microsoft.com/office/drawing/2014/main" id="{5374D1F7-26EA-4600-B5D4-B78B2E001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259" y="1028701"/>
            <a:ext cx="2878170" cy="458672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C7951B1-F371-4810-A308-15FEDA65C149}"/>
              </a:ext>
            </a:extLst>
          </p:cNvPr>
          <p:cNvSpPr txBox="1"/>
          <p:nvPr/>
        </p:nvSpPr>
        <p:spPr>
          <a:xfrm>
            <a:off x="5480859" y="2855396"/>
            <a:ext cx="5785658" cy="2760031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600" dirty="0"/>
              <a:t> A Fingerprint door lock connected :</a:t>
            </a:r>
            <a:endParaRPr lang="fr-FR" dirty="0"/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More secure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Easy to modify 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Accessible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EF05D6-F04B-4F92-9224-92BDFB09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50AB73-5D4A-48BB-9E44-1BE4C17E2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81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5">
                  <a:alpha val="35000"/>
                </a:schemeClr>
              </a:gs>
              <a:gs pos="100000">
                <a:schemeClr val="accent6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F04AC-42ED-4F27-8329-ED473F1D3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783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D474EB-0671-403A-9C00-A87DEFE5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2950387"/>
            <a:ext cx="3077044" cy="3531403"/>
          </a:xfrm>
        </p:spPr>
        <p:txBody>
          <a:bodyPr vert="horz" lIns="0" tIns="0" rIns="0" bIns="0" rtlCol="0" anchor="t">
            <a:normAutofit/>
          </a:bodyPr>
          <a:lstStyle/>
          <a:p>
            <a:pPr algn="r"/>
            <a:r>
              <a:rPr lang="en-US" sz="3200" spc="750" dirty="0">
                <a:solidFill>
                  <a:schemeClr val="bg1"/>
                </a:solidFill>
              </a:rPr>
              <a:t>Demo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2797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A78905F-0502-4693-A61A-F7979BD97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A35D8E-BEAC-4872-B18F-3CCC36DCB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115301" cy="6891993"/>
          </a:xfrm>
          <a:prstGeom prst="rect">
            <a:avLst/>
          </a:prstGeom>
          <a:gradFill>
            <a:gsLst>
              <a:gs pos="300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D7E85E-6BD7-47FC-81B7-455B04D98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07168" y="-611652"/>
            <a:ext cx="6891996" cy="8115300"/>
          </a:xfrm>
          <a:prstGeom prst="rect">
            <a:avLst/>
          </a:prstGeom>
          <a:gradFill>
            <a:gsLst>
              <a:gs pos="11000">
                <a:schemeClr val="accent2">
                  <a:alpha val="78000"/>
                </a:schemeClr>
              </a:gs>
              <a:gs pos="99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1CCB10-2B3F-461A-8B1A-A8AE3B15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11176" y="-1715667"/>
            <a:ext cx="4683967" cy="8115303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26000"/>
                </a:schemeClr>
              </a:gs>
              <a:gs pos="92000">
                <a:schemeClr val="accent5">
                  <a:alpha val="3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AE1D56-3D64-4491-8DD8-A6CE2E958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992" y="491295"/>
            <a:ext cx="6891992" cy="5909388"/>
          </a:xfrm>
          <a:prstGeom prst="rect">
            <a:avLst/>
          </a:prstGeom>
          <a:gradFill>
            <a:gsLst>
              <a:gs pos="38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5">
                  <a:alpha val="4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CDEF00-1AC4-4137-8D37-BCF2CB9E3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174217">
            <a:off x="2279676" y="1277867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20FD5CC-CFE2-46D1-AD51-C3B6DF4F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135528"/>
            <a:ext cx="5512609" cy="3287060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4000" spc="750">
                <a:solidFill>
                  <a:schemeClr val="bg1"/>
                </a:solidFill>
                <a:ea typeface="+mj-lt"/>
                <a:cs typeface="+mj-lt"/>
              </a:rPr>
              <a:t>ANY QUESTION</a:t>
            </a:r>
            <a:endParaRPr lang="en-US" sz="4000" b="0" spc="750">
              <a:solidFill>
                <a:schemeClr val="bg1"/>
              </a:solidFill>
              <a:ea typeface="+mj-lt"/>
              <a:cs typeface="+mj-lt"/>
            </a:endParaRPr>
          </a:p>
          <a:p>
            <a:endParaRPr lang="en-US" sz="4000" spc="750">
              <a:solidFill>
                <a:schemeClr val="bg1"/>
              </a:solidFill>
            </a:endParaRPr>
          </a:p>
        </p:txBody>
      </p:sp>
      <p:pic>
        <p:nvPicPr>
          <p:cNvPr id="4" name="Graphique 4" descr="Bouclier coche">
            <a:extLst>
              <a:ext uri="{FF2B5EF4-FFF2-40B4-BE49-F238E27FC236}">
                <a16:creationId xmlns:a16="http://schemas.microsoft.com/office/drawing/2014/main" id="{29E2D89E-C588-4CBF-86D1-4A7FF46D8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5218" y="749912"/>
            <a:ext cx="2508645" cy="2508645"/>
          </a:xfrm>
          <a:prstGeom prst="rect">
            <a:avLst/>
          </a:prstGeom>
        </p:spPr>
      </p:pic>
      <p:pic>
        <p:nvPicPr>
          <p:cNvPr id="5" name="Graphique 5" descr="Bulle de discussion">
            <a:extLst>
              <a:ext uri="{FF2B5EF4-FFF2-40B4-BE49-F238E27FC236}">
                <a16:creationId xmlns:a16="http://schemas.microsoft.com/office/drawing/2014/main" id="{DE3D7241-536E-46F6-B538-982B23278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65218" y="3599442"/>
            <a:ext cx="2507784" cy="2507784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1C35FF1-33AF-4D97-A7E9-934D7EBB58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819" r="5007"/>
          <a:stretch/>
        </p:blipFill>
        <p:spPr>
          <a:xfrm>
            <a:off x="7599122" y="10"/>
            <a:ext cx="4587901" cy="689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5EA7F1D-6737-4609-94CE-0E7C0CED7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0FCA68-3497-4CB3-8C25-B6AE87EFE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4">
                  <a:alpha val="61000"/>
                </a:schemeClr>
              </a:gs>
              <a:gs pos="100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A3DC6B-18DE-4588-B321-8101DED54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80357" y="0"/>
            <a:ext cx="11711642" cy="6857998"/>
          </a:xfrm>
          <a:prstGeom prst="rect">
            <a:avLst/>
          </a:prstGeom>
          <a:gradFill>
            <a:gsLst>
              <a:gs pos="6000">
                <a:schemeClr val="accent6">
                  <a:lumMod val="75000"/>
                  <a:alpha val="93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A34BCD-93B4-45FF-9448-87F7C4311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1494"/>
            <a:ext cx="8153399" cy="6399306"/>
          </a:xfrm>
          <a:prstGeom prst="rect">
            <a:avLst/>
          </a:prstGeom>
          <a:gradFill>
            <a:gsLst>
              <a:gs pos="22000">
                <a:schemeClr val="accent2">
                  <a:alpha val="68000"/>
                </a:schemeClr>
              </a:gs>
              <a:gs pos="99000">
                <a:schemeClr val="accent5"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F7F8F0-28A9-4A24-96A8-E5E423FBF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7897613" y="684022"/>
            <a:ext cx="5330585" cy="521872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EE5410-5DAB-442C-8E7B-CDAB35E75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3"/>
            <a:ext cx="12191999" cy="4399229"/>
          </a:xfrm>
          <a:prstGeom prst="rect">
            <a:avLst/>
          </a:prstGeom>
          <a:gradFill>
            <a:gsLst>
              <a:gs pos="22000">
                <a:schemeClr val="accent2">
                  <a:alpha val="49000"/>
                </a:schemeClr>
              </a:gs>
              <a:gs pos="99000">
                <a:schemeClr val="accent5">
                  <a:alpha val="62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08ABC6-126F-4800-863C-EEB81025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952" y="404782"/>
            <a:ext cx="9194096" cy="1051000"/>
          </a:xfrm>
        </p:spPr>
        <p:txBody>
          <a:bodyPr vert="horz" lIns="0" tIns="0" rIns="0" bIns="0" rtlCol="0" anchor="t">
            <a:normAutofit/>
          </a:bodyPr>
          <a:lstStyle/>
          <a:p>
            <a:pPr algn="ctr"/>
            <a:r>
              <a:rPr lang="en-US" sz="4400" spc="750" dirty="0">
                <a:solidFill>
                  <a:schemeClr val="bg1"/>
                </a:solidFill>
              </a:rPr>
              <a:t>State of Art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0C93829-CF66-4406-B87C-DC13A4CB218B}"/>
              </a:ext>
            </a:extLst>
          </p:cNvPr>
          <p:cNvSpPr txBox="1">
            <a:spLocks/>
          </p:cNvSpPr>
          <p:nvPr/>
        </p:nvSpPr>
        <p:spPr>
          <a:xfrm>
            <a:off x="1498952" y="5461133"/>
            <a:ext cx="9194096" cy="1051000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spc="750" dirty="0">
                <a:solidFill>
                  <a:schemeClr val="bg1"/>
                </a:solidFill>
              </a:rPr>
              <a:t>Reminder : What is a Smart Lock ?</a:t>
            </a:r>
            <a:endParaRPr lang="fr-F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 descr="Point d'interrogation">
                <a:extLst>
                  <a:ext uri="{FF2B5EF4-FFF2-40B4-BE49-F238E27FC236}">
                    <a16:creationId xmlns:a16="http://schemas.microsoft.com/office/drawing/2014/main" id="{A5B63A34-E059-40EF-BD4C-5D74E4A314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4141138"/>
                  </p:ext>
                </p:extLst>
              </p:nvPr>
            </p:nvGraphicFramePr>
            <p:xfrm>
              <a:off x="4777742" y="1207311"/>
              <a:ext cx="2636513" cy="38709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36513" cy="3870976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7428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 descr="Point d'interrogation">
                <a:extLst>
                  <a:ext uri="{FF2B5EF4-FFF2-40B4-BE49-F238E27FC236}">
                    <a16:creationId xmlns:a16="http://schemas.microsoft.com/office/drawing/2014/main" id="{A5B63A34-E059-40EF-BD4C-5D74E4A314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7742" y="1207311"/>
                <a:ext cx="2636513" cy="38709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477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4605347-2613-41EB-8B87-A77912065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E4DA61E-B2C6-493C-BC27-2E54F1523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201"/>
            <a:ext cx="5274860" cy="1685750"/>
          </a:xfrm>
        </p:spPr>
        <p:txBody>
          <a:bodyPr anchor="b">
            <a:normAutofit/>
          </a:bodyPr>
          <a:lstStyle/>
          <a:p>
            <a:r>
              <a:rPr lang="fr-FR" sz="4000"/>
              <a:t>Smarlock Definition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6D6BAC-9C91-4B69-8B3E-E85187EFC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600152"/>
            <a:ext cx="5155660" cy="314555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Connected locks make it possible to open the door of a house thanks to a smartphone and an internet or Bluetooth connection. </a:t>
            </a:r>
          </a:p>
          <a:p>
            <a:pPr marL="0" indent="0">
              <a:buNone/>
            </a:pPr>
            <a:r>
              <a:rPr lang="en-US" sz="2200" dirty="0"/>
              <a:t>Instead of opening with a physical key, these locks open remotely via a secure mobile application, or by sending notifications after a fingerprint has been read.</a:t>
            </a:r>
            <a:endParaRPr lang="fr-FR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A6823-179E-40A5-BCF5-2BDF6F290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5" r="36572" b="-2"/>
          <a:stretch/>
        </p:blipFill>
        <p:spPr>
          <a:xfrm>
            <a:off x="7103660" y="1"/>
            <a:ext cx="4631140" cy="57457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03C481-2433-4417-965E-BECB9D12A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786A78-84CD-4AC4-B2E4-2BFDC38D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64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513CC-EE09-4B21-965A-87D396120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36" b="23348"/>
          <a:stretch/>
        </p:blipFill>
        <p:spPr>
          <a:xfrm>
            <a:off x="-2" y="10"/>
            <a:ext cx="12192002" cy="44610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4463553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BF09AEC-6E6E-418F-9974-8730F1B2B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96BA9A-6CCD-4E55-8BAC-60A070511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807" y="4611271"/>
            <a:ext cx="9436593" cy="1171556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pc="750" dirty="0">
                <a:solidFill>
                  <a:schemeClr val="bg1"/>
                </a:solidFill>
              </a:rPr>
              <a:t>Technologies used by locks</a:t>
            </a:r>
          </a:p>
        </p:txBody>
      </p:sp>
    </p:spTree>
    <p:extLst>
      <p:ext uri="{BB962C8B-B14F-4D97-AF65-F5344CB8AC3E}">
        <p14:creationId xmlns:p14="http://schemas.microsoft.com/office/powerpoint/2010/main" val="3584268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5EA7F1D-6737-4609-94CE-0E7C0CED7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0FCA68-3497-4CB3-8C25-B6AE87EFE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4">
                  <a:alpha val="61000"/>
                </a:schemeClr>
              </a:gs>
              <a:gs pos="100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A3DC6B-18DE-4588-B321-8101DED54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80357" y="0"/>
            <a:ext cx="11711642" cy="6857998"/>
          </a:xfrm>
          <a:prstGeom prst="rect">
            <a:avLst/>
          </a:prstGeom>
          <a:gradFill>
            <a:gsLst>
              <a:gs pos="6000">
                <a:schemeClr val="accent6">
                  <a:lumMod val="75000"/>
                  <a:alpha val="93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A34BCD-93B4-45FF-9448-87F7C4311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1494"/>
            <a:ext cx="8153399" cy="6399306"/>
          </a:xfrm>
          <a:prstGeom prst="rect">
            <a:avLst/>
          </a:prstGeom>
          <a:gradFill>
            <a:gsLst>
              <a:gs pos="22000">
                <a:schemeClr val="accent2">
                  <a:alpha val="68000"/>
                </a:schemeClr>
              </a:gs>
              <a:gs pos="99000">
                <a:schemeClr val="accent5"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F7F8F0-28A9-4A24-96A8-E5E423FBF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7897613" y="684022"/>
            <a:ext cx="5330585" cy="521872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EE5410-5DAB-442C-8E7B-CDAB35E75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3"/>
            <a:ext cx="12191999" cy="4399229"/>
          </a:xfrm>
          <a:prstGeom prst="rect">
            <a:avLst/>
          </a:prstGeom>
          <a:gradFill>
            <a:gsLst>
              <a:gs pos="22000">
                <a:schemeClr val="accent2">
                  <a:alpha val="49000"/>
                </a:schemeClr>
              </a:gs>
              <a:gs pos="99000">
                <a:schemeClr val="accent5">
                  <a:alpha val="62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D7E8D0E-11E2-41D9-B62B-611F88D3CA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090" y="1566064"/>
            <a:ext cx="3235131" cy="1819761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E706D30C-075C-4CEA-8413-DE7188CB2770}"/>
              </a:ext>
            </a:extLst>
          </p:cNvPr>
          <p:cNvSpPr txBox="1">
            <a:spLocks/>
          </p:cNvSpPr>
          <p:nvPr/>
        </p:nvSpPr>
        <p:spPr>
          <a:xfrm>
            <a:off x="974016" y="337951"/>
            <a:ext cx="10241280" cy="7096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 cap="all" spc="7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Bluetooth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DDCC92E-BEF9-43BA-A7B5-74E37738B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538" y="3904325"/>
            <a:ext cx="10241280" cy="18197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great advantage of Bluetooth as a transmission standard for smart locks is its low power consumption.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Since smart locks are mostly battery-powered, power consumption cannot be neglected. Unlocking is only possible via Bluetooth over short distances.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48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E706D30C-075C-4CEA-8413-DE7188CB2770}"/>
              </a:ext>
            </a:extLst>
          </p:cNvPr>
          <p:cNvSpPr txBox="1">
            <a:spLocks/>
          </p:cNvSpPr>
          <p:nvPr/>
        </p:nvSpPr>
        <p:spPr>
          <a:xfrm>
            <a:off x="1371600" y="1278739"/>
            <a:ext cx="4911393" cy="59567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 cap="all" spc="7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600" spc="700" dirty="0"/>
              <a:t>Z-Wave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DDCC92E-BEF9-43BA-A7B5-74E37738B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59" y="2345635"/>
            <a:ext cx="5685834" cy="3583940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Z-Wave is a transmission standard that was developed specifically for Home Automation and is used for communication between different electronic devices. </a:t>
            </a:r>
          </a:p>
          <a:p>
            <a:pPr marL="0" indent="0">
              <a:buNone/>
            </a:pPr>
            <a:r>
              <a:rPr lang="en-US" sz="2000" dirty="0"/>
              <a:t>Can only communicate via another standard with Z-Wave. Their range can be significantly higher when using several devices in the house rather than using Bluetooth2.</a:t>
            </a:r>
          </a:p>
        </p:txBody>
      </p:sp>
      <p:pic>
        <p:nvPicPr>
          <p:cNvPr id="7172" name="Picture 4" descr="Après le Z-Wave, demandez le Z-Wave Plus!">
            <a:extLst>
              <a:ext uri="{FF2B5EF4-FFF2-40B4-BE49-F238E27FC236}">
                <a16:creationId xmlns:a16="http://schemas.microsoft.com/office/drawing/2014/main" id="{2608B618-EAAE-45AB-885B-E4D89D91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4639" y="1150960"/>
            <a:ext cx="5090161" cy="408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83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5EA7F1D-6737-4609-94CE-0E7C0CED7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0FCA68-3497-4CB3-8C25-B6AE87EFE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4">
                  <a:alpha val="61000"/>
                </a:schemeClr>
              </a:gs>
              <a:gs pos="100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A3DC6B-18DE-4588-B321-8101DED54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80357" y="0"/>
            <a:ext cx="11711642" cy="6857998"/>
          </a:xfrm>
          <a:prstGeom prst="rect">
            <a:avLst/>
          </a:prstGeom>
          <a:gradFill>
            <a:gsLst>
              <a:gs pos="6000">
                <a:schemeClr val="accent6">
                  <a:lumMod val="75000"/>
                  <a:alpha val="93000"/>
                </a:schemeClr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A34BCD-93B4-45FF-9448-87F7C4311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1494"/>
            <a:ext cx="8153399" cy="6399306"/>
          </a:xfrm>
          <a:prstGeom prst="rect">
            <a:avLst/>
          </a:prstGeom>
          <a:gradFill>
            <a:gsLst>
              <a:gs pos="22000">
                <a:schemeClr val="accent2">
                  <a:alpha val="68000"/>
                </a:schemeClr>
              </a:gs>
              <a:gs pos="99000">
                <a:schemeClr val="accent5"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F7F8F0-28A9-4A24-96A8-E5E423FBF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7897613" y="684022"/>
            <a:ext cx="5330585" cy="521872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EE5410-5DAB-442C-8E7B-CDAB35E75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3"/>
            <a:ext cx="12191999" cy="4399229"/>
          </a:xfrm>
          <a:prstGeom prst="rect">
            <a:avLst/>
          </a:prstGeom>
          <a:gradFill>
            <a:gsLst>
              <a:gs pos="22000">
                <a:schemeClr val="accent2">
                  <a:alpha val="49000"/>
                </a:schemeClr>
              </a:gs>
              <a:gs pos="99000">
                <a:schemeClr val="accent5">
                  <a:alpha val="62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DDCC92E-BEF9-43BA-A7B5-74E37738B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538" y="3904325"/>
            <a:ext cx="10241280" cy="18197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Smart locks directly connected to a </a:t>
            </a:r>
            <a:r>
              <a:rPr lang="en-US" dirty="0" err="1">
                <a:solidFill>
                  <a:schemeClr val="bg1"/>
                </a:solidFill>
              </a:rPr>
              <a:t>Wifi</a:t>
            </a:r>
            <a:r>
              <a:rPr lang="en-US" dirty="0">
                <a:solidFill>
                  <a:schemeClr val="bg1"/>
                </a:solidFill>
              </a:rPr>
              <a:t> router are not really common.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In addition to operating over the Internet, another advantage is that smart locks with </a:t>
            </a:r>
            <a:r>
              <a:rPr lang="en-US" dirty="0" err="1">
                <a:solidFill>
                  <a:schemeClr val="bg1"/>
                </a:solidFill>
              </a:rPr>
              <a:t>WiFi</a:t>
            </a:r>
            <a:r>
              <a:rPr lang="en-US" dirty="0">
                <a:solidFill>
                  <a:schemeClr val="bg1"/>
                </a:solidFill>
              </a:rPr>
              <a:t> support can also be operated using intelligent personal assistants ("Smart Assistants") such as Google Home, Amazon Echo or Siri3.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10F6BDC3-751B-471E-B8A5-C98BE4588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6569" y="457199"/>
            <a:ext cx="4458860" cy="264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8848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RegularSeedLeftStep">
      <a:dk1>
        <a:srgbClr val="000000"/>
      </a:dk1>
      <a:lt1>
        <a:srgbClr val="FFFFFF"/>
      </a:lt1>
      <a:dk2>
        <a:srgbClr val="1C2432"/>
      </a:dk2>
      <a:lt2>
        <a:srgbClr val="F2F3F0"/>
      </a:lt2>
      <a:accent1>
        <a:srgbClr val="713BD5"/>
      </a:accent1>
      <a:accent2>
        <a:srgbClr val="363FC7"/>
      </a:accent2>
      <a:accent3>
        <a:srgbClr val="3B85D5"/>
      </a:accent3>
      <a:accent4>
        <a:srgbClr val="29B4C3"/>
      </a:accent4>
      <a:accent5>
        <a:srgbClr val="35C195"/>
      </a:accent5>
      <a:accent6>
        <a:srgbClr val="29C352"/>
      </a:accent6>
      <a:hlink>
        <a:srgbClr val="729531"/>
      </a:hlink>
      <a:folHlink>
        <a:srgbClr val="7F7F7F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7CAD91349EDB4F96904145E4B16B86" ma:contentTypeVersion="9" ma:contentTypeDescription="Crée un document." ma:contentTypeScope="" ma:versionID="e19ddf7cf77fe16afb2c007f80fb66d6">
  <xsd:schema xmlns:xsd="http://www.w3.org/2001/XMLSchema" xmlns:xs="http://www.w3.org/2001/XMLSchema" xmlns:p="http://schemas.microsoft.com/office/2006/metadata/properties" xmlns:ns3="467a10fc-54af-48b5-8f8c-6b392594746e" xmlns:ns4="7ccacd52-3d0e-40e9-b305-073f13f39c88" targetNamespace="http://schemas.microsoft.com/office/2006/metadata/properties" ma:root="true" ma:fieldsID="639f22f255f1ee98006c762c2ca54992" ns3:_="" ns4:_="">
    <xsd:import namespace="467a10fc-54af-48b5-8f8c-6b392594746e"/>
    <xsd:import namespace="7ccacd52-3d0e-40e9-b305-073f13f39c8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7a10fc-54af-48b5-8f8c-6b39259474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cacd52-3d0e-40e9-b305-073f13f39c8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A970034-1D51-4892-A4A3-5DEB0057BD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F119AA-4E9E-445C-85F6-441590627E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7a10fc-54af-48b5-8f8c-6b392594746e"/>
    <ds:schemaRef ds:uri="7ccacd52-3d0e-40e9-b305-073f13f39c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B4DE18-F0E4-48C2-95B3-953B8B45577F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ccacd52-3d0e-40e9-b305-073f13f39c88"/>
    <ds:schemaRef ds:uri="467a10fc-54af-48b5-8f8c-6b392594746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958</Words>
  <Application>Microsoft Office PowerPoint</Application>
  <PresentationFormat>Grand écran</PresentationFormat>
  <Paragraphs>164</Paragraphs>
  <Slides>31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Tw Cen MT</vt:lpstr>
      <vt:lpstr>Wingdings</vt:lpstr>
      <vt:lpstr>GradientRiseVTI</vt:lpstr>
      <vt:lpstr>Smart Lock Internet of things</vt:lpstr>
      <vt:lpstr>TEAM OF 2</vt:lpstr>
      <vt:lpstr>Our objective</vt:lpstr>
      <vt:lpstr>State of Art</vt:lpstr>
      <vt:lpstr>Smarlock Definition</vt:lpstr>
      <vt:lpstr>Technologies used by locks</vt:lpstr>
      <vt:lpstr>Présentation PowerPoint</vt:lpstr>
      <vt:lpstr>Présentation PowerPoint</vt:lpstr>
      <vt:lpstr>Présentation PowerPoint</vt:lpstr>
      <vt:lpstr>Présentation PowerPoint</vt:lpstr>
      <vt:lpstr>Selection Criteria</vt:lpstr>
      <vt:lpstr>What mAKes OUR project different ?</vt:lpstr>
      <vt:lpstr>Contest on the market </vt:lpstr>
      <vt:lpstr>NUKI Combo</vt:lpstr>
      <vt:lpstr>Samsung SHS2920</vt:lpstr>
      <vt:lpstr>SOMFY</vt:lpstr>
      <vt:lpstr>Problem Definition</vt:lpstr>
      <vt:lpstr>Challenge &amp; Motivation</vt:lpstr>
      <vt:lpstr>Why this project ?</vt:lpstr>
      <vt:lpstr>Real &amp; complete Usecase</vt:lpstr>
      <vt:lpstr>HARDWARE</vt:lpstr>
      <vt:lpstr>HARDWARE</vt:lpstr>
      <vt:lpstr>Technical description</vt:lpstr>
      <vt:lpstr>TECHNICAL DESCRIPTION</vt:lpstr>
      <vt:lpstr>TECHNICAL DESCRIPTION</vt:lpstr>
      <vt:lpstr>Code &amp; Contributions </vt:lpstr>
      <vt:lpstr>WHAt does our code do </vt:lpstr>
      <vt:lpstr>Contribution</vt:lpstr>
      <vt:lpstr>Contribution</vt:lpstr>
      <vt:lpstr>Demo</vt:lpstr>
      <vt:lpstr>ANY QUESTION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Lock Internet of things</dc:title>
  <dc:creator>Luc Eric NGUYEN</dc:creator>
  <cp:lastModifiedBy>nathan thomas</cp:lastModifiedBy>
  <cp:revision>126</cp:revision>
  <dcterms:created xsi:type="dcterms:W3CDTF">2021-01-10T14:09:44Z</dcterms:created>
  <dcterms:modified xsi:type="dcterms:W3CDTF">2021-01-11T19:02:25Z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0x0101006F7CAD91349EDB4F96904145E4B16B86</vt:lpwstr>
  </property>
</Properties>
</file>